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notesMasterIdLst>
    <p:notesMasterId r:id="rId25"/>
  </p:notesMasterIdLst>
  <p:handoutMasterIdLst>
    <p:handoutMasterId r:id="rId26"/>
  </p:handoutMasterIdLst>
  <p:sldIdLst>
    <p:sldId id="300" r:id="rId2"/>
    <p:sldId id="282" r:id="rId3"/>
    <p:sldId id="274" r:id="rId4"/>
    <p:sldId id="275" r:id="rId5"/>
    <p:sldId id="276" r:id="rId6"/>
    <p:sldId id="277" r:id="rId7"/>
    <p:sldId id="280" r:id="rId8"/>
    <p:sldId id="279" r:id="rId9"/>
    <p:sldId id="283" r:id="rId10"/>
    <p:sldId id="286" r:id="rId11"/>
    <p:sldId id="287" r:id="rId12"/>
    <p:sldId id="288" r:id="rId13"/>
    <p:sldId id="281" r:id="rId14"/>
    <p:sldId id="284" r:id="rId15"/>
    <p:sldId id="289" r:id="rId16"/>
    <p:sldId id="290" r:id="rId17"/>
    <p:sldId id="291" r:id="rId18"/>
    <p:sldId id="292" r:id="rId19"/>
    <p:sldId id="293" r:id="rId20"/>
    <p:sldId id="294" r:id="rId21"/>
    <p:sldId id="296" r:id="rId22"/>
    <p:sldId id="299" r:id="rId23"/>
    <p:sldId id="298" r:id="rId24"/>
  </p:sldIdLst>
  <p:sldSz cx="9144000" cy="6858000" type="screen4x3"/>
  <p:notesSz cx="6858000" cy="9144000"/>
  <p:embeddedFontLst>
    <p:embeddedFont>
      <p:font typeface="Twinkl" panose="020B0604020202020204" charset="0"/>
      <p:regular r:id="rId27"/>
      <p:bold r:id="rId28"/>
    </p:embeddedFont>
    <p:embeddedFont>
      <p:font typeface="Tuffy" panose="020B0603060100000000" charset="0"/>
      <p:regular r:id="rId29"/>
      <p:bold r:id="rId30"/>
      <p:italic r:id="rId31"/>
      <p:boldItalic r:id="rId32"/>
    </p:embeddedFont>
    <p:embeddedFont>
      <p:font typeface="Calibri" panose="020F050202020403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4" pos="340" userDrawn="1">
          <p15:clr>
            <a:srgbClr val="A4A3A4"/>
          </p15:clr>
        </p15:guide>
        <p15:guide id="5" orient="horz" pos="3952" userDrawn="1">
          <p15:clr>
            <a:srgbClr val="A4A3A4"/>
          </p15:clr>
        </p15:guide>
        <p15:guide id="6" pos="5420" userDrawn="1">
          <p15:clr>
            <a:srgbClr val="A4A3A4"/>
          </p15:clr>
        </p15:guide>
        <p15:guide id="7" orient="horz" pos="346" userDrawn="1">
          <p15:clr>
            <a:srgbClr val="A4A3A4"/>
          </p15:clr>
        </p15:guide>
        <p15:guide id="8" pos="476" userDrawn="1">
          <p15:clr>
            <a:srgbClr val="A4A3A4"/>
          </p15:clr>
        </p15:guide>
        <p15:guide id="9" orient="horz" pos="482" userDrawn="1">
          <p15:clr>
            <a:srgbClr val="A4A3A4"/>
          </p15:clr>
        </p15:guide>
        <p15:guide id="10" orient="horz" pos="3816" userDrawn="1">
          <p15:clr>
            <a:srgbClr val="A4A3A4"/>
          </p15:clr>
        </p15:guide>
        <p15:guide id="11" pos="5261"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437BD"/>
    <a:srgbClr val="C0DFC3"/>
    <a:srgbClr val="005E25"/>
    <a:srgbClr val="003F16"/>
    <a:srgbClr val="6FBD84"/>
    <a:srgbClr val="009640"/>
    <a:srgbClr val="CFE09B"/>
    <a:srgbClr val="18A0DB"/>
    <a:srgbClr val="DE1E5A"/>
    <a:srgbClr val="BC010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showGuides="1">
      <p:cViewPr varScale="1">
        <p:scale>
          <a:sx n="74" d="100"/>
          <a:sy n="74" d="100"/>
        </p:scale>
        <p:origin x="1248" y="72"/>
      </p:cViewPr>
      <p:guideLst>
        <p:guide orient="horz" pos="2160"/>
        <p:guide pos="2880"/>
        <p:guide pos="340"/>
        <p:guide orient="horz" pos="3952"/>
        <p:guide pos="5420"/>
        <p:guide orient="horz" pos="346"/>
        <p:guide pos="476"/>
        <p:guide orient="horz" pos="482"/>
        <p:guide orient="horz" pos="3816"/>
        <p:guide pos="5261"/>
      </p:guideLst>
    </p:cSldViewPr>
  </p:slideViewPr>
  <p:notesTextViewPr>
    <p:cViewPr>
      <p:scale>
        <a:sx n="3" d="2"/>
        <a:sy n="3" d="2"/>
      </p:scale>
      <p:origin x="0" y="0"/>
    </p:cViewPr>
  </p:notesTextViewPr>
  <p:notesViewPr>
    <p:cSldViewPr snapToGrid="0" showGuides="1">
      <p:cViewPr varScale="1">
        <p:scale>
          <a:sx n="77" d="100"/>
          <a:sy n="77" d="100"/>
        </p:scale>
        <p:origin x="2646"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font" Target="fonts/font8.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6.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openxmlformats.org/officeDocument/2006/relationships/font" Target="fonts/font10.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font" Target="fonts/font7.fntdata"/><Relationship Id="rId38"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B34F151-63AC-41CE-96F5-7702E930870C}" type="datetimeFigureOut">
              <a:rPr lang="en-GB" smtClean="0"/>
              <a:t>04/05/2020</a:t>
            </a:fld>
            <a:endParaRPr lang="en-GB"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676B846-B279-40AC-BFF5-DBC4013370C2}" type="slidenum">
              <a:rPr lang="en-GB" smtClean="0"/>
              <a:t>‹#›</a:t>
            </a:fld>
            <a:endParaRPr lang="en-GB" dirty="0"/>
          </a:p>
        </p:txBody>
      </p:sp>
    </p:spTree>
    <p:extLst>
      <p:ext uri="{BB962C8B-B14F-4D97-AF65-F5344CB8AC3E}">
        <p14:creationId xmlns:p14="http://schemas.microsoft.com/office/powerpoint/2010/main" val="26453970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02C5D1-7818-41B5-ABAD-5E4B38A5388F}" type="datetimeFigureOut">
              <a:rPr lang="en-GB" smtClean="0"/>
              <a:t>04/05/2020</a:t>
            </a:fld>
            <a:endParaRPr lang="en-GB"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521341-850D-40E1-BB3D-87946DC9B06D}" type="slidenum">
              <a:rPr lang="en-GB" smtClean="0"/>
              <a:t>‹#›</a:t>
            </a:fld>
            <a:endParaRPr lang="en-GB" dirty="0"/>
          </a:p>
        </p:txBody>
      </p:sp>
    </p:spTree>
    <p:extLst>
      <p:ext uri="{BB962C8B-B14F-4D97-AF65-F5344CB8AC3E}">
        <p14:creationId xmlns:p14="http://schemas.microsoft.com/office/powerpoint/2010/main" val="847048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522767" y="6196125"/>
            <a:ext cx="576495" cy="580719"/>
          </a:xfrm>
          <a:prstGeom prst="rect">
            <a:avLst/>
          </a:prstGeom>
        </p:spPr>
      </p:pic>
    </p:spTree>
    <p:extLst>
      <p:ext uri="{BB962C8B-B14F-4D97-AF65-F5344CB8AC3E}">
        <p14:creationId xmlns:p14="http://schemas.microsoft.com/office/powerpoint/2010/main" val="537040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with Box">
    <p:spTree>
      <p:nvGrpSpPr>
        <p:cNvPr id="1" name=""/>
        <p:cNvGrpSpPr/>
        <p:nvPr/>
      </p:nvGrpSpPr>
      <p:grpSpPr>
        <a:xfrm>
          <a:off x="0" y="0"/>
          <a:ext cx="0" cy="0"/>
          <a:chOff x="0" y="0"/>
          <a:chExt cx="0" cy="0"/>
        </a:xfrm>
      </p:grpSpPr>
      <p:sp>
        <p:nvSpPr>
          <p:cNvPr id="4" name="Rounded Rectangle 3"/>
          <p:cNvSpPr/>
          <p:nvPr userDrawn="1"/>
        </p:nvSpPr>
        <p:spPr bwMode="auto">
          <a:xfrm>
            <a:off x="457198" y="438151"/>
            <a:ext cx="8220075" cy="5957887"/>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72497" y="5734211"/>
            <a:ext cx="576495" cy="580719"/>
          </a:xfrm>
          <a:prstGeom prst="rect">
            <a:avLst/>
          </a:prstGeom>
        </p:spPr>
      </p:pic>
    </p:spTree>
    <p:extLst>
      <p:ext uri="{BB962C8B-B14F-4D97-AF65-F5344CB8AC3E}">
        <p14:creationId xmlns:p14="http://schemas.microsoft.com/office/powerpoint/2010/main" val="3429871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457198" y="478895"/>
            <a:ext cx="8220075" cy="994306"/>
          </a:xfrm>
        </p:spPr>
        <p:txBody>
          <a:bodyPr>
            <a:noAutofit/>
          </a:bodyPr>
          <a:lstStyle>
            <a:lvl1pPr>
              <a:defRPr>
                <a:latin typeface="Twinkl"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2610794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ims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7523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522767" y="6196125"/>
            <a:ext cx="576495" cy="580719"/>
          </a:xfrm>
          <a:prstGeom prst="rect">
            <a:avLst/>
          </a:prstGeom>
        </p:spPr>
      </p:pic>
    </p:spTree>
    <p:extLst>
      <p:ext uri="{BB962C8B-B14F-4D97-AF65-F5344CB8AC3E}">
        <p14:creationId xmlns:p14="http://schemas.microsoft.com/office/powerpoint/2010/main" val="168197377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89745" y="695325"/>
            <a:ext cx="8164510" cy="1150938"/>
          </a:xfrm>
          <a:prstGeom prst="roundRect">
            <a:avLst>
              <a:gd name="adj" fmla="val 9641"/>
            </a:avLst>
          </a:prstGeom>
          <a:noFill/>
          <a:ln w="25400">
            <a:noFill/>
          </a:ln>
        </p:spPr>
        <p:txBody>
          <a:bodyPr vert="horz" lIns="252000" tIns="252000" rIns="252000" bIns="252000" rtlCol="0" anchor="ctr" anchorCtr="1">
            <a:normAutofit/>
          </a:bodyPr>
          <a:lstStyle/>
          <a:p>
            <a:r>
              <a:rPr lang="en-US"/>
              <a:t>Click to edit Master title style</a:t>
            </a:r>
            <a:endParaRPr lang="en-US" dirty="0"/>
          </a:p>
        </p:txBody>
      </p:sp>
      <p:sp>
        <p:nvSpPr>
          <p:cNvPr id="3" name="Text Placeholder 2"/>
          <p:cNvSpPr>
            <a:spLocks noGrp="1"/>
          </p:cNvSpPr>
          <p:nvPr>
            <p:ph type="body" idx="1"/>
          </p:nvPr>
        </p:nvSpPr>
        <p:spPr>
          <a:xfrm>
            <a:off x="489745" y="1957386"/>
            <a:ext cx="8164510" cy="4387851"/>
          </a:xfrm>
          <a:prstGeom prst="roundRect">
            <a:avLst>
              <a:gd name="adj" fmla="val 2585"/>
            </a:avLst>
          </a:prstGeom>
          <a:noFill/>
          <a:ln w="25400">
            <a:noFill/>
          </a:ln>
        </p:spPr>
        <p:txBody>
          <a:bodyPr vert="horz" lIns="252000" tIns="252000" rIns="252000" bIns="25200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389201"/>
      </p:ext>
    </p:extLst>
  </p:cSld>
  <p:clrMap bg1="lt1" tx1="dk1" bg2="lt2" tx2="dk2" accent1="accent1" accent2="accent2" accent3="accent3" accent4="accent4" accent5="accent5" accent6="accent6" hlink="hlink" folHlink="folHlink"/>
  <p:sldLayoutIdLst>
    <p:sldLayoutId id="2147483661" r:id="rId1"/>
    <p:sldLayoutId id="2147483667" r:id="rId2"/>
    <p:sldLayoutId id="2147483662" r:id="rId3"/>
    <p:sldLayoutId id="2147483663" r:id="rId4"/>
    <p:sldLayoutId id="2147483666" r:id="rId5"/>
  </p:sldLayoutIdLst>
  <p:txStyles>
    <p:title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Twinkl" pitchFamily="50" charset="0"/>
          <a:ea typeface="Twinkl"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Twinkl" pitchFamily="50" charset="0"/>
          <a:ea typeface="Twinkl"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png"/><Relationship Id="rId2" Type="http://schemas.openxmlformats.org/officeDocument/2006/relationships/image" Target="../media/image9.png"/><Relationship Id="rId1" Type="http://schemas.openxmlformats.org/officeDocument/2006/relationships/slideLayout" Target="../slideLayouts/slideLayout3.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slides/_rels/slide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3.xml"/><Relationship Id="rId5" Type="http://schemas.openxmlformats.org/officeDocument/2006/relationships/image" Target="../media/image26.png"/><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32.png"/><Relationship Id="rId1" Type="http://schemas.openxmlformats.org/officeDocument/2006/relationships/slideLayout" Target="../slideLayouts/slideLayout3.xml"/><Relationship Id="rId6" Type="http://schemas.openxmlformats.org/officeDocument/2006/relationships/image" Target="../media/image36.png"/><Relationship Id="rId11" Type="http://schemas.openxmlformats.org/officeDocument/2006/relationships/image" Target="../media/image41.png"/><Relationship Id="rId5" Type="http://schemas.openxmlformats.org/officeDocument/2006/relationships/image" Target="../media/image35.png"/><Relationship Id="rId10" Type="http://schemas.openxmlformats.org/officeDocument/2006/relationships/image" Target="../media/image40.png"/><Relationship Id="rId4" Type="http://schemas.openxmlformats.org/officeDocument/2006/relationships/image" Target="../media/image34.png"/><Relationship Id="rId9" Type="http://schemas.openxmlformats.org/officeDocument/2006/relationships/image" Target="../media/image39.png"/></Relationships>
</file>

<file path=ppt/slides/_rels/slide1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3.xml"/><Relationship Id="rId4" Type="http://schemas.openxmlformats.org/officeDocument/2006/relationships/image" Target="../media/image4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52.png"/></Relationships>
</file>

<file path=ppt/slides/_rels/slide2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55.jpeg"/><Relationship Id="rId7" Type="http://schemas.openxmlformats.org/officeDocument/2006/relationships/image" Target="../media/image58.jpeg"/><Relationship Id="rId2" Type="http://schemas.openxmlformats.org/officeDocument/2006/relationships/image" Target="../media/image54.jpeg"/><Relationship Id="rId1" Type="http://schemas.openxmlformats.org/officeDocument/2006/relationships/slideLayout" Target="../slideLayouts/slideLayout3.xml"/><Relationship Id="rId6" Type="http://schemas.openxmlformats.org/officeDocument/2006/relationships/image" Target="../media/image40.png"/><Relationship Id="rId5" Type="http://schemas.openxmlformats.org/officeDocument/2006/relationships/image" Target="../media/image57.jpeg"/><Relationship Id="rId4" Type="http://schemas.openxmlformats.org/officeDocument/2006/relationships/image" Target="../media/image56.jpeg"/><Relationship Id="rId9" Type="http://schemas.openxmlformats.org/officeDocument/2006/relationships/image" Target="../media/image59.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
            <a:ext cx="9144000" cy="6851487"/>
          </a:xfrm>
          <a:prstGeom prst="rect">
            <a:avLst/>
          </a:prstGeom>
        </p:spPr>
      </p:pic>
    </p:spTree>
    <p:extLst>
      <p:ext uri="{BB962C8B-B14F-4D97-AF65-F5344CB8AC3E}">
        <p14:creationId xmlns:p14="http://schemas.microsoft.com/office/powerpoint/2010/main" val="6355512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8849" y="0"/>
            <a:ext cx="9066068" cy="6858000"/>
          </a:xfrm>
          <a:prstGeom prst="rect">
            <a:avLst/>
          </a:prstGeom>
        </p:spPr>
      </p:pic>
    </p:spTree>
    <p:extLst>
      <p:ext uri="{BB962C8B-B14F-4D97-AF65-F5344CB8AC3E}">
        <p14:creationId xmlns:p14="http://schemas.microsoft.com/office/powerpoint/2010/main" val="33326518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val 14"/>
          <p:cNvSpPr/>
          <p:nvPr/>
        </p:nvSpPr>
        <p:spPr>
          <a:xfrm>
            <a:off x="5112809" y="3313958"/>
            <a:ext cx="536208" cy="536208"/>
          </a:xfrm>
          <a:prstGeom prst="ellipse">
            <a:avLst/>
          </a:prstGeom>
          <a:noFill/>
          <a:ln w="38100">
            <a:solidFill>
              <a:srgbClr val="0096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Oval 13"/>
          <p:cNvSpPr/>
          <p:nvPr/>
        </p:nvSpPr>
        <p:spPr>
          <a:xfrm>
            <a:off x="7113369" y="1198065"/>
            <a:ext cx="877021" cy="877021"/>
          </a:xfrm>
          <a:prstGeom prst="ellipse">
            <a:avLst/>
          </a:prstGeom>
          <a:noFill/>
          <a:ln w="38100">
            <a:solidFill>
              <a:srgbClr val="6FBD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20">
            <a:extLst>
              <a:ext uri="{FF2B5EF4-FFF2-40B4-BE49-F238E27FC236}">
                <a16:creationId xmlns="" xmlns:a16="http://schemas.microsoft.com/office/drawing/2014/main" id="{14DA22AE-174D-41F9-9EC8-67C801DA0F50}"/>
              </a:ext>
            </a:extLst>
          </p:cNvPr>
          <p:cNvSpPr txBox="1">
            <a:spLocks/>
          </p:cNvSpPr>
          <p:nvPr/>
        </p:nvSpPr>
        <p:spPr>
          <a:xfrm>
            <a:off x="755649" y="773564"/>
            <a:ext cx="7596189" cy="442840"/>
          </a:xfrm>
          <a:prstGeom prst="roundRect">
            <a:avLst>
              <a:gd name="adj" fmla="val 9639"/>
            </a:avLst>
          </a:prstGeom>
        </p:spPr>
        <p:txBody>
          <a:bodyPr lIns="0" rtlCol="0" anchor="ct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pPr algn="ctr">
              <a:defRPr/>
            </a:pPr>
            <a:r>
              <a:rPr lang="en-GB" sz="4400" dirty="0">
                <a:solidFill>
                  <a:srgbClr val="003F16"/>
                </a:solidFill>
                <a:latin typeface="+mn-lt"/>
              </a:rPr>
              <a:t>Andy Goldsworthy</a:t>
            </a:r>
          </a:p>
        </p:txBody>
      </p:sp>
      <p:sp>
        <p:nvSpPr>
          <p:cNvPr id="3" name="Rectangle 4"/>
          <p:cNvSpPr>
            <a:spLocks noChangeArrowheads="1"/>
          </p:cNvSpPr>
          <p:nvPr/>
        </p:nvSpPr>
        <p:spPr bwMode="auto">
          <a:xfrm>
            <a:off x="755650" y="1449808"/>
            <a:ext cx="3700580" cy="4185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buFont typeface="Arial" panose="020B0604020202020204" pitchFamily="34" charset="0"/>
              <a:buChar char="•"/>
              <a:defRPr>
                <a:solidFill>
                  <a:srgbClr val="1C1C1C"/>
                </a:solidFill>
                <a:latin typeface="Twinkl" pitchFamily="2" charset="0"/>
                <a:ea typeface="Twinkl" pitchFamily="2" charset="0"/>
                <a:cs typeface="Twinkl" pitchFamily="2"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ea typeface="Twinkl" pitchFamily="2" charset="0"/>
                <a:cs typeface="Twinkl" pitchFamily="2"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ea typeface="Twinkl" pitchFamily="2" charset="0"/>
                <a:cs typeface="Twinkl" pitchFamily="2"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ea typeface="Twinkl" pitchFamily="2" charset="0"/>
                <a:cs typeface="Twinkl" pitchFamily="2"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ea typeface="Twinkl" pitchFamily="2" charset="0"/>
                <a:cs typeface="Twinkl" pitchFamily="2"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Twinkl" pitchFamily="2" charset="0"/>
                <a:cs typeface="Twinkl" pitchFamily="2"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Twinkl" pitchFamily="2" charset="0"/>
                <a:cs typeface="Twinkl" pitchFamily="2"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Twinkl" pitchFamily="2" charset="0"/>
                <a:cs typeface="Twinkl" pitchFamily="2"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Twinkl" pitchFamily="2" charset="0"/>
                <a:cs typeface="Twinkl" pitchFamily="2" charset="0"/>
              </a:defRPr>
            </a:lvl9pPr>
          </a:lstStyle>
          <a:p>
            <a:pPr eaLnBrk="1" hangingPunct="1">
              <a:lnSpc>
                <a:spcPct val="100000"/>
              </a:lnSpc>
              <a:spcBef>
                <a:spcPct val="0"/>
              </a:spcBef>
              <a:buFontTx/>
              <a:buNone/>
            </a:pPr>
            <a:r>
              <a:rPr lang="en-GB" altLang="en-US" sz="1700" dirty="0">
                <a:solidFill>
                  <a:schemeClr val="tx1"/>
                </a:solidFill>
              </a:rPr>
              <a:t>Andy Goldsworthy is a British artist. He is known for his work in sculpture and photography. Andy is an environmentalist and this is reflected in the nature-based aspect of much of his work.</a:t>
            </a:r>
          </a:p>
          <a:p>
            <a:pPr eaLnBrk="1" hangingPunct="1">
              <a:lnSpc>
                <a:spcPct val="100000"/>
              </a:lnSpc>
              <a:spcBef>
                <a:spcPct val="0"/>
              </a:spcBef>
              <a:buFontTx/>
              <a:buNone/>
            </a:pPr>
            <a:endParaRPr lang="en-GB" altLang="en-US" sz="1700" dirty="0">
              <a:solidFill>
                <a:schemeClr val="tx1"/>
              </a:solidFill>
            </a:endParaRPr>
          </a:p>
          <a:p>
            <a:pPr eaLnBrk="1" hangingPunct="1">
              <a:lnSpc>
                <a:spcPct val="100000"/>
              </a:lnSpc>
              <a:spcBef>
                <a:spcPct val="0"/>
              </a:spcBef>
              <a:buFontTx/>
              <a:buNone/>
            </a:pPr>
            <a:r>
              <a:rPr lang="en-GB" altLang="en-US" sz="1700" dirty="0">
                <a:solidFill>
                  <a:schemeClr val="tx1"/>
                </a:solidFill>
              </a:rPr>
              <a:t>Andy was born on 25</a:t>
            </a:r>
            <a:r>
              <a:rPr lang="en-GB" altLang="en-US" sz="1700" baseline="30000" dirty="0">
                <a:solidFill>
                  <a:schemeClr val="tx1"/>
                </a:solidFill>
              </a:rPr>
              <a:t>th</a:t>
            </a:r>
            <a:r>
              <a:rPr lang="en-GB" altLang="en-US" sz="1700" dirty="0">
                <a:solidFill>
                  <a:schemeClr val="tx1"/>
                </a:solidFill>
              </a:rPr>
              <a:t> July 1956 in Cheshire. When Andy was 13, he got a job as a labourer on a farm.</a:t>
            </a:r>
          </a:p>
          <a:p>
            <a:pPr eaLnBrk="1" hangingPunct="1">
              <a:lnSpc>
                <a:spcPct val="100000"/>
              </a:lnSpc>
              <a:spcBef>
                <a:spcPct val="0"/>
              </a:spcBef>
              <a:buFontTx/>
              <a:buNone/>
            </a:pPr>
            <a:endParaRPr lang="en-GB" altLang="en-US" sz="1700" dirty="0">
              <a:solidFill>
                <a:schemeClr val="tx1"/>
              </a:solidFill>
            </a:endParaRPr>
          </a:p>
          <a:p>
            <a:pPr eaLnBrk="1" hangingPunct="1">
              <a:lnSpc>
                <a:spcPct val="100000"/>
              </a:lnSpc>
              <a:spcBef>
                <a:spcPct val="0"/>
              </a:spcBef>
              <a:buFontTx/>
              <a:buNone/>
            </a:pPr>
            <a:r>
              <a:rPr lang="en-GB" altLang="en-US" sz="1700" dirty="0">
                <a:solidFill>
                  <a:schemeClr val="tx1"/>
                </a:solidFill>
              </a:rPr>
              <a:t>He studied fine art at Bradford College of Art. Fine art is often described as ‘art for art’s sake’; drawings, sculptures and paintings that have no use other than being beautiful.</a:t>
            </a:r>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l="1100" t="-6948" b="2104"/>
          <a:stretch/>
        </p:blipFill>
        <p:spPr>
          <a:xfrm>
            <a:off x="5085517" y="1216404"/>
            <a:ext cx="2762022" cy="2822395"/>
          </a:xfrm>
          <a:prstGeom prst="ellipse">
            <a:avLst/>
          </a:prstGeom>
        </p:spPr>
      </p:pic>
      <p:sp>
        <p:nvSpPr>
          <p:cNvPr id="9" name="Oval 8"/>
          <p:cNvSpPr/>
          <p:nvPr/>
        </p:nvSpPr>
        <p:spPr>
          <a:xfrm>
            <a:off x="5112809" y="1338310"/>
            <a:ext cx="2734730" cy="2734730"/>
          </a:xfrm>
          <a:prstGeom prst="ellipse">
            <a:avLst/>
          </a:prstGeom>
          <a:noFill/>
          <a:ln w="38100">
            <a:solidFill>
              <a:srgbClr val="005E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257001511"/>
      </p:ext>
    </p:extLst>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9"/>
          <p:cNvSpPr/>
          <p:nvPr/>
        </p:nvSpPr>
        <p:spPr>
          <a:xfrm>
            <a:off x="4593369" y="5573722"/>
            <a:ext cx="536208" cy="536208"/>
          </a:xfrm>
          <a:prstGeom prst="ellipse">
            <a:avLst/>
          </a:prstGeom>
          <a:noFill/>
          <a:ln w="38100">
            <a:solidFill>
              <a:srgbClr val="0096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Oval 10"/>
          <p:cNvSpPr/>
          <p:nvPr/>
        </p:nvSpPr>
        <p:spPr>
          <a:xfrm>
            <a:off x="7716171" y="1000571"/>
            <a:ext cx="877021" cy="877021"/>
          </a:xfrm>
          <a:prstGeom prst="ellipse">
            <a:avLst/>
          </a:prstGeom>
          <a:noFill/>
          <a:ln w="38100">
            <a:solidFill>
              <a:srgbClr val="6FBD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Oval 11"/>
          <p:cNvSpPr/>
          <p:nvPr/>
        </p:nvSpPr>
        <p:spPr>
          <a:xfrm>
            <a:off x="5861455" y="887076"/>
            <a:ext cx="2734730" cy="2734730"/>
          </a:xfrm>
          <a:prstGeom prst="ellipse">
            <a:avLst/>
          </a:prstGeom>
          <a:noFill/>
          <a:ln w="38100">
            <a:solidFill>
              <a:srgbClr val="005E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Title 20">
            <a:extLst>
              <a:ext uri="{FF2B5EF4-FFF2-40B4-BE49-F238E27FC236}">
                <a16:creationId xmlns="" xmlns:a16="http://schemas.microsoft.com/office/drawing/2014/main" id="{14DA22AE-174D-41F9-9EC8-67C801DA0F50}"/>
              </a:ext>
            </a:extLst>
          </p:cNvPr>
          <p:cNvSpPr txBox="1">
            <a:spLocks/>
          </p:cNvSpPr>
          <p:nvPr/>
        </p:nvSpPr>
        <p:spPr>
          <a:xfrm>
            <a:off x="755649" y="779151"/>
            <a:ext cx="7582557" cy="442840"/>
          </a:xfrm>
          <a:prstGeom prst="roundRect">
            <a:avLst>
              <a:gd name="adj" fmla="val 9639"/>
            </a:avLst>
          </a:prstGeom>
        </p:spPr>
        <p:txBody>
          <a:bodyPr lIns="0" rtlCol="0" anchor="ct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pPr algn="ctr">
              <a:defRPr/>
            </a:pPr>
            <a:r>
              <a:rPr lang="en-GB" sz="4400" dirty="0">
                <a:solidFill>
                  <a:srgbClr val="003F16"/>
                </a:solidFill>
                <a:latin typeface="+mn-lt"/>
              </a:rPr>
              <a:t>Nature</a:t>
            </a:r>
          </a:p>
        </p:txBody>
      </p:sp>
      <p:sp>
        <p:nvSpPr>
          <p:cNvPr id="7" name="Rectangle 4"/>
          <p:cNvSpPr>
            <a:spLocks noChangeArrowheads="1"/>
          </p:cNvSpPr>
          <p:nvPr/>
        </p:nvSpPr>
        <p:spPr bwMode="auto">
          <a:xfrm>
            <a:off x="755650" y="1460363"/>
            <a:ext cx="3816350" cy="4739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buFont typeface="Arial" panose="020B0604020202020204" pitchFamily="34" charset="0"/>
              <a:buChar char="•"/>
              <a:defRPr>
                <a:solidFill>
                  <a:srgbClr val="1C1C1C"/>
                </a:solidFill>
                <a:latin typeface="Twinkl" pitchFamily="2" charset="0"/>
                <a:ea typeface="Twinkl" pitchFamily="2" charset="0"/>
                <a:cs typeface="Twinkl" pitchFamily="2"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ea typeface="Twinkl" pitchFamily="2" charset="0"/>
                <a:cs typeface="Twinkl" pitchFamily="2"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ea typeface="Twinkl" pitchFamily="2" charset="0"/>
                <a:cs typeface="Twinkl" pitchFamily="2"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ea typeface="Twinkl" pitchFamily="2" charset="0"/>
                <a:cs typeface="Twinkl" pitchFamily="2"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ea typeface="Twinkl" pitchFamily="2" charset="0"/>
                <a:cs typeface="Twinkl" pitchFamily="2"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Twinkl" pitchFamily="2" charset="0"/>
                <a:cs typeface="Twinkl" pitchFamily="2"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Twinkl" pitchFamily="2" charset="0"/>
                <a:cs typeface="Twinkl" pitchFamily="2"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Twinkl" pitchFamily="2" charset="0"/>
                <a:cs typeface="Twinkl" pitchFamily="2"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Twinkl" pitchFamily="2" charset="0"/>
                <a:cs typeface="Twinkl" pitchFamily="2" charset="0"/>
              </a:defRPr>
            </a:lvl9pPr>
          </a:lstStyle>
          <a:p>
            <a:pPr eaLnBrk="1" hangingPunct="1">
              <a:lnSpc>
                <a:spcPct val="100000"/>
              </a:lnSpc>
              <a:spcBef>
                <a:spcPct val="0"/>
              </a:spcBef>
              <a:buFontTx/>
              <a:buNone/>
            </a:pPr>
            <a:r>
              <a:rPr lang="en-GB" altLang="en-US" sz="1700" dirty="0">
                <a:solidFill>
                  <a:schemeClr val="tx1"/>
                </a:solidFill>
              </a:rPr>
              <a:t>Andy describes his art as working “with nature as a whole”. His sculptures are often made up of stones, twigs, flowers, mud, snow and icicles. Many of Andy’s sculptures are created on the site where the objects are found. This is called land art or environmental art.</a:t>
            </a:r>
          </a:p>
          <a:p>
            <a:pPr eaLnBrk="1" hangingPunct="1">
              <a:lnSpc>
                <a:spcPct val="100000"/>
              </a:lnSpc>
              <a:spcBef>
                <a:spcPct val="0"/>
              </a:spcBef>
              <a:buFontTx/>
              <a:buNone/>
            </a:pPr>
            <a:endParaRPr lang="en-GB" altLang="en-US" sz="1700" dirty="0">
              <a:solidFill>
                <a:schemeClr val="tx1"/>
              </a:solidFill>
            </a:endParaRPr>
          </a:p>
          <a:p>
            <a:pPr>
              <a:lnSpc>
                <a:spcPct val="100000"/>
              </a:lnSpc>
              <a:spcBef>
                <a:spcPct val="0"/>
              </a:spcBef>
              <a:buNone/>
            </a:pPr>
            <a:r>
              <a:rPr lang="en-GB" altLang="en-US" sz="1700" dirty="0">
                <a:solidFill>
                  <a:schemeClr val="tx1"/>
                </a:solidFill>
              </a:rPr>
              <a:t>This is one of Andy’s slate cone sculptures. Andy cut different shapes of slate and put them together in the shape of a pine cone. There are several versions of this sculpture across the world. This one is in the Botanical Gardens in Edinburgh. </a:t>
            </a:r>
          </a:p>
          <a:p>
            <a:pPr eaLnBrk="1" hangingPunct="1">
              <a:lnSpc>
                <a:spcPct val="100000"/>
              </a:lnSpc>
              <a:spcBef>
                <a:spcPct val="0"/>
              </a:spcBef>
              <a:buFontTx/>
              <a:buNone/>
            </a:pPr>
            <a:endParaRPr lang="en-GB" altLang="en-US" dirty="0">
              <a:solidFill>
                <a:schemeClr val="tx1"/>
              </a:solidFill>
            </a:endParaRPr>
          </a:p>
          <a:p>
            <a:pPr eaLnBrk="1" hangingPunct="1">
              <a:lnSpc>
                <a:spcPct val="100000"/>
              </a:lnSpc>
              <a:spcBef>
                <a:spcPct val="0"/>
              </a:spcBef>
              <a:buFontTx/>
              <a:buNone/>
            </a:pPr>
            <a:endParaRPr lang="en-GB" altLang="en-US" dirty="0"/>
          </a:p>
        </p:txBody>
      </p:sp>
      <p:pic>
        <p:nvPicPr>
          <p:cNvPr id="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1473" y="1493254"/>
            <a:ext cx="3302061" cy="4457034"/>
          </a:xfrm>
          <a:prstGeom prst="roundRect">
            <a:avLst>
              <a:gd name="adj" fmla="val 0"/>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3808008" y="6205912"/>
            <a:ext cx="1527982" cy="169277"/>
          </a:xfrm>
          <a:prstGeom prst="rect">
            <a:avLst/>
          </a:prstGeom>
        </p:spPr>
        <p:txBody>
          <a:bodyPr wrap="none">
            <a:spAutoFit/>
          </a:bodyPr>
          <a:lstStyle/>
          <a:p>
            <a:pPr algn="ctr">
              <a:lnSpc>
                <a:spcPct val="100000"/>
              </a:lnSpc>
              <a:spcBef>
                <a:spcPct val="0"/>
              </a:spcBef>
              <a:buNone/>
            </a:pPr>
            <a:r>
              <a:rPr lang="en-GB" altLang="en-US" sz="500" dirty="0">
                <a:latin typeface="Tuffy" panose="020B0603060100000000" pitchFamily="34" charset="0"/>
                <a:ea typeface="Tuffy" panose="020B0603060100000000" pitchFamily="34" charset="0"/>
                <a:cs typeface="Arial" panose="020B0604020202020204" pitchFamily="34" charset="0"/>
              </a:rPr>
              <a:t>“Slate Cone” by </a:t>
            </a:r>
            <a:r>
              <a:rPr lang="en-GB" altLang="en-US" sz="500" dirty="0" err="1">
                <a:latin typeface="Tuffy" panose="020B0603060100000000" pitchFamily="34" charset="0"/>
                <a:ea typeface="Tuffy" panose="020B0603060100000000" pitchFamily="34" charset="0"/>
                <a:cs typeface="Arial" panose="020B0604020202020204" pitchFamily="34" charset="0"/>
              </a:rPr>
              <a:t>Wolfgobbler</a:t>
            </a:r>
            <a:r>
              <a:rPr lang="en-GB" altLang="en-US" sz="500" dirty="0">
                <a:latin typeface="Tuffy" panose="020B0603060100000000" pitchFamily="34" charset="0"/>
                <a:ea typeface="Tuffy" panose="020B0603060100000000" pitchFamily="34" charset="0"/>
                <a:cs typeface="Arial" panose="020B0604020202020204" pitchFamily="34" charset="0"/>
              </a:rPr>
              <a:t> is licensed under </a:t>
            </a:r>
            <a:r>
              <a:rPr lang="en-GB" sz="500" dirty="0">
                <a:latin typeface="Tuffy" panose="020B0603060100000000" pitchFamily="34" charset="0"/>
                <a:ea typeface="Tuffy" panose="020B0603060100000000" pitchFamily="34" charset="0"/>
              </a:rPr>
              <a:t>FAL</a:t>
            </a:r>
            <a:endParaRPr lang="en-GB" altLang="en-US" sz="500" b="1" dirty="0">
              <a:latin typeface="Tuffy" panose="020B0603060100000000" pitchFamily="34" charset="0"/>
              <a:ea typeface="Tuffy" panose="020B0603060100000000" pitchFamily="34" charset="0"/>
              <a:cs typeface="Arial" panose="020B0604020202020204" pitchFamily="34" charset="0"/>
            </a:endParaRPr>
          </a:p>
        </p:txBody>
      </p:sp>
    </p:spTree>
    <p:extLst>
      <p:ext uri="{BB962C8B-B14F-4D97-AF65-F5344CB8AC3E}">
        <p14:creationId xmlns:p14="http://schemas.microsoft.com/office/powerpoint/2010/main" val="3445986888"/>
      </p:ext>
    </p:extLst>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22847" y="4754201"/>
            <a:ext cx="137908" cy="112416"/>
          </a:xfrm>
          <a:prstGeom prst="rect">
            <a:avLst/>
          </a:prstGeom>
        </p:spPr>
      </p:pic>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13582" y="5181361"/>
            <a:ext cx="162335" cy="121019"/>
          </a:xfrm>
          <a:prstGeom prst="rect">
            <a:avLst/>
          </a:prstGeom>
        </p:spPr>
      </p:pic>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575567">
            <a:off x="7115461" y="5217884"/>
            <a:ext cx="830732" cy="887697"/>
          </a:xfrm>
          <a:prstGeom prst="rect">
            <a:avLst/>
          </a:prstGeom>
        </p:spPr>
      </p:pic>
      <p:pic>
        <p:nvPicPr>
          <p:cNvPr id="19" name="Picture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9515530">
            <a:off x="7142867" y="4013800"/>
            <a:ext cx="187988" cy="140143"/>
          </a:xfrm>
          <a:prstGeom prst="rect">
            <a:avLst/>
          </a:prstGeom>
        </p:spPr>
      </p:pic>
      <p:pic>
        <p:nvPicPr>
          <p:cNvPr id="17" name="Picture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57036" y="3540305"/>
            <a:ext cx="879786" cy="717165"/>
          </a:xfrm>
          <a:prstGeom prst="rect">
            <a:avLst/>
          </a:prstGeom>
        </p:spPr>
      </p:pic>
      <p:sp>
        <p:nvSpPr>
          <p:cNvPr id="4" name="Title 20">
            <a:extLst>
              <a:ext uri="{FF2B5EF4-FFF2-40B4-BE49-F238E27FC236}">
                <a16:creationId xmlns="" xmlns:a16="http://schemas.microsoft.com/office/drawing/2014/main" id="{14DA22AE-174D-41F9-9EC8-67C801DA0F50}"/>
              </a:ext>
            </a:extLst>
          </p:cNvPr>
          <p:cNvSpPr txBox="1">
            <a:spLocks/>
          </p:cNvSpPr>
          <p:nvPr/>
        </p:nvSpPr>
        <p:spPr>
          <a:xfrm>
            <a:off x="755649" y="779151"/>
            <a:ext cx="7582557" cy="442840"/>
          </a:xfrm>
          <a:prstGeom prst="roundRect">
            <a:avLst>
              <a:gd name="adj" fmla="val 9639"/>
            </a:avLst>
          </a:prstGeom>
        </p:spPr>
        <p:txBody>
          <a:bodyPr lIns="0" rtlCol="0" anchor="ct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pPr algn="ctr">
              <a:defRPr/>
            </a:pPr>
            <a:r>
              <a:rPr lang="en-GB" sz="4400" dirty="0">
                <a:solidFill>
                  <a:srgbClr val="003F16"/>
                </a:solidFill>
                <a:latin typeface="+mn-lt"/>
              </a:rPr>
              <a:t>Rock Balancing</a:t>
            </a:r>
          </a:p>
        </p:txBody>
      </p:sp>
      <p:pic>
        <p:nvPicPr>
          <p:cNvPr id="5" name="Picture 1"/>
          <p:cNvPicPr>
            <a:picLocks noChangeAspect="1" noChangeArrowheads="1"/>
          </p:cNvPicPr>
          <p:nvPr/>
        </p:nvPicPr>
        <p:blipFill rotWithShape="1">
          <a:blip r:embed="rId7">
            <a:extLst>
              <a:ext uri="{28A0092B-C50C-407E-A947-70E740481C1C}">
                <a14:useLocalDpi xmlns:a14="http://schemas.microsoft.com/office/drawing/2010/main" val="0"/>
              </a:ext>
            </a:extLst>
          </a:blip>
          <a:srcRect t="8674" b="3845"/>
          <a:stretch/>
        </p:blipFill>
        <p:spPr bwMode="auto">
          <a:xfrm>
            <a:off x="2033987" y="3864862"/>
            <a:ext cx="1712112" cy="2057491"/>
          </a:xfrm>
          <a:prstGeom prst="roundRect">
            <a:avLst>
              <a:gd name="adj" fmla="val 1221"/>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82856" y="3810880"/>
            <a:ext cx="1000434" cy="2111473"/>
          </a:xfrm>
          <a:prstGeom prst="roundRect">
            <a:avLst>
              <a:gd name="adj" fmla="val 0"/>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998788" y="3745235"/>
            <a:ext cx="1060723" cy="2238339"/>
          </a:xfrm>
          <a:prstGeom prst="roundRect">
            <a:avLst>
              <a:gd name="adj" fmla="val 0"/>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a:off x="662374" y="1392026"/>
            <a:ext cx="4877399" cy="2185214"/>
          </a:xfrm>
          <a:prstGeom prst="rect">
            <a:avLst/>
          </a:prstGeom>
        </p:spPr>
        <p:txBody>
          <a:bodyPr wrap="square">
            <a:spAutoFit/>
          </a:bodyPr>
          <a:lstStyle/>
          <a:p>
            <a:pPr>
              <a:spcBef>
                <a:spcPct val="0"/>
              </a:spcBef>
            </a:pPr>
            <a:r>
              <a:rPr lang="en-GB" altLang="en-US" sz="1700" dirty="0"/>
              <a:t>Andy has made rock balancing popular. Rock balancing is a form of art where rocks and pebbles are balanced on each other without using glue, wires or anything else to keep them </a:t>
            </a:r>
            <a:r>
              <a:rPr lang="en-GB" altLang="en-US" sz="1700" dirty="0" smtClean="0"/>
              <a:t>together (you can find lots of these on the shore line at Holy Island). </a:t>
            </a:r>
            <a:r>
              <a:rPr lang="en-GB" altLang="en-US" sz="1700" dirty="0"/>
              <a:t>It can be done on a small or large scale. Here are some examples of rock-balancing sculptures that people have made.</a:t>
            </a:r>
            <a:endParaRPr lang="en-GB" altLang="en-US" sz="1700" dirty="0">
              <a:solidFill>
                <a:srgbClr val="FF0000"/>
              </a:solidFill>
            </a:endParaRPr>
          </a:p>
        </p:txBody>
      </p:sp>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732192" y="5313871"/>
            <a:ext cx="879786" cy="717165"/>
          </a:xfrm>
          <a:prstGeom prst="rect">
            <a:avLst/>
          </a:prstGeom>
        </p:spPr>
      </p:pic>
      <p:pic>
        <p:nvPicPr>
          <p:cNvPr id="12" name="Picture 1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779509" y="4824053"/>
            <a:ext cx="787152" cy="586814"/>
          </a:xfrm>
          <a:prstGeom prst="rect">
            <a:avLst/>
          </a:prstGeom>
        </p:spPr>
      </p:pic>
      <p:pic>
        <p:nvPicPr>
          <p:cNvPr id="16" name="Picture 1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13954068">
            <a:off x="5965183" y="4094714"/>
            <a:ext cx="814239" cy="870073"/>
          </a:xfrm>
          <a:prstGeom prst="rect">
            <a:avLst/>
          </a:prstGeom>
        </p:spPr>
      </p:pic>
      <p:pic>
        <p:nvPicPr>
          <p:cNvPr id="13" name="Pictur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036559" y="4596706"/>
            <a:ext cx="879786" cy="717165"/>
          </a:xfrm>
          <a:prstGeom prst="rect">
            <a:avLst/>
          </a:prstGeom>
        </p:spPr>
      </p:pic>
      <p:pic>
        <p:nvPicPr>
          <p:cNvPr id="15" name="Picture 1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830375" y="4129368"/>
            <a:ext cx="787152" cy="586814"/>
          </a:xfrm>
          <a:prstGeom prst="rect">
            <a:avLst/>
          </a:prstGeom>
        </p:spPr>
      </p:pic>
      <p:pic>
        <p:nvPicPr>
          <p:cNvPr id="20" name="Picture 19"/>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rot="15077336">
            <a:off x="6575336" y="3159928"/>
            <a:ext cx="393278" cy="420246"/>
          </a:xfrm>
          <a:prstGeom prst="rect">
            <a:avLst/>
          </a:prstGeom>
        </p:spPr>
      </p:pic>
      <p:pic>
        <p:nvPicPr>
          <p:cNvPr id="21" name="Picture 20"/>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664833" y="2994255"/>
            <a:ext cx="214283" cy="174675"/>
          </a:xfrm>
          <a:prstGeom prst="rect">
            <a:avLst/>
          </a:prstGeom>
        </p:spPr>
      </p:pic>
      <p:pic>
        <p:nvPicPr>
          <p:cNvPr id="22" name="Picture 2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0586632">
            <a:off x="6663853" y="2854760"/>
            <a:ext cx="187988" cy="140143"/>
          </a:xfrm>
          <a:prstGeom prst="rect">
            <a:avLst/>
          </a:prstGeom>
        </p:spPr>
      </p:pic>
    </p:spTree>
    <p:extLst>
      <p:ext uri="{BB962C8B-B14F-4D97-AF65-F5344CB8AC3E}">
        <p14:creationId xmlns:p14="http://schemas.microsoft.com/office/powerpoint/2010/main" val="884496846"/>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0">
            <a:extLst>
              <a:ext uri="{FF2B5EF4-FFF2-40B4-BE49-F238E27FC236}">
                <a16:creationId xmlns="" xmlns:a16="http://schemas.microsoft.com/office/drawing/2014/main" id="{14DA22AE-174D-41F9-9EC8-67C801DA0F50}"/>
              </a:ext>
            </a:extLst>
          </p:cNvPr>
          <p:cNvSpPr txBox="1">
            <a:spLocks/>
          </p:cNvSpPr>
          <p:nvPr/>
        </p:nvSpPr>
        <p:spPr>
          <a:xfrm>
            <a:off x="755649" y="779151"/>
            <a:ext cx="7582557" cy="442840"/>
          </a:xfrm>
          <a:prstGeom prst="roundRect">
            <a:avLst>
              <a:gd name="adj" fmla="val 9639"/>
            </a:avLst>
          </a:prstGeom>
        </p:spPr>
        <p:txBody>
          <a:bodyPr lIns="0" rtlCol="0" anchor="ct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pPr algn="ctr">
              <a:defRPr/>
            </a:pPr>
            <a:r>
              <a:rPr lang="en-GB" sz="4400" dirty="0">
                <a:solidFill>
                  <a:srgbClr val="003F16"/>
                </a:solidFill>
                <a:latin typeface="+mn-lt"/>
              </a:rPr>
              <a:t>Striding Arches</a:t>
            </a:r>
          </a:p>
        </p:txBody>
      </p:sp>
      <p:sp>
        <p:nvSpPr>
          <p:cNvPr id="4" name="TextBox 9"/>
          <p:cNvSpPr txBox="1">
            <a:spLocks noChangeArrowheads="1"/>
          </p:cNvSpPr>
          <p:nvPr/>
        </p:nvSpPr>
        <p:spPr bwMode="auto">
          <a:xfrm>
            <a:off x="755650" y="1468903"/>
            <a:ext cx="7596188" cy="87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a:spAutoFit/>
          </a:bodyPr>
          <a:lstStyle>
            <a:lvl1pPr>
              <a:lnSpc>
                <a:spcPct val="90000"/>
              </a:lnSpc>
              <a:spcBef>
                <a:spcPts val="1000"/>
              </a:spcBef>
              <a:buFont typeface="Arial" panose="020B0604020202020204" pitchFamily="34" charset="0"/>
              <a:buChar char="•"/>
              <a:defRPr>
                <a:solidFill>
                  <a:srgbClr val="1C1C1C"/>
                </a:solidFill>
                <a:latin typeface="Twinkl" pitchFamily="2" charset="0"/>
                <a:ea typeface="Twinkl" pitchFamily="2" charset="0"/>
                <a:cs typeface="Twinkl" pitchFamily="2"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ea typeface="Twinkl" pitchFamily="2" charset="0"/>
                <a:cs typeface="Twinkl" pitchFamily="2"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ea typeface="Twinkl" pitchFamily="2" charset="0"/>
                <a:cs typeface="Twinkl" pitchFamily="2"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ea typeface="Twinkl" pitchFamily="2" charset="0"/>
                <a:cs typeface="Twinkl" pitchFamily="2"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ea typeface="Twinkl" pitchFamily="2" charset="0"/>
                <a:cs typeface="Twinkl" pitchFamily="2"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Twinkl" pitchFamily="2" charset="0"/>
                <a:cs typeface="Twinkl" pitchFamily="2"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Twinkl" pitchFamily="2" charset="0"/>
                <a:cs typeface="Twinkl" pitchFamily="2"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Twinkl" pitchFamily="2" charset="0"/>
                <a:cs typeface="Twinkl" pitchFamily="2"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Twinkl" pitchFamily="2" charset="0"/>
                <a:cs typeface="Twinkl" pitchFamily="2" charset="0"/>
              </a:defRPr>
            </a:lvl9pPr>
          </a:lstStyle>
          <a:p>
            <a:pPr>
              <a:lnSpc>
                <a:spcPct val="100000"/>
              </a:lnSpc>
              <a:spcBef>
                <a:spcPct val="0"/>
              </a:spcBef>
              <a:buFontTx/>
              <a:buNone/>
            </a:pPr>
            <a:r>
              <a:rPr lang="en-GB" altLang="en-US" sz="1700" dirty="0">
                <a:solidFill>
                  <a:schemeClr val="tx1"/>
                </a:solidFill>
              </a:rPr>
              <a:t>This is part of a project called Striding Arches in </a:t>
            </a:r>
            <a:r>
              <a:rPr lang="en-GB" altLang="en-US" sz="1700" dirty="0" err="1">
                <a:solidFill>
                  <a:schemeClr val="tx1"/>
                </a:solidFill>
              </a:rPr>
              <a:t>Cairnhead</a:t>
            </a:r>
            <a:r>
              <a:rPr lang="en-GB" altLang="en-US" sz="1700" dirty="0">
                <a:solidFill>
                  <a:schemeClr val="tx1"/>
                </a:solidFill>
              </a:rPr>
              <a:t>, Scotland. It is made of red sandstone and goes across a large, </a:t>
            </a:r>
            <a:r>
              <a:rPr lang="en-GB" altLang="en-US" sz="1700" dirty="0" smtClean="0">
                <a:solidFill>
                  <a:schemeClr val="tx1"/>
                </a:solidFill>
              </a:rPr>
              <a:t>circular wall</a:t>
            </a:r>
            <a:r>
              <a:rPr lang="en-GB" altLang="en-US" sz="1700" dirty="0">
                <a:solidFill>
                  <a:schemeClr val="tx1"/>
                </a:solidFill>
              </a:rPr>
              <a:t>. Andy has also made arch sculptures in other parts of the world.</a:t>
            </a:r>
          </a:p>
        </p:txBody>
      </p:sp>
      <p:pic>
        <p:nvPicPr>
          <p:cNvPr id="2050" name="Picture 2" descr="http://3.bp.blogspot.com/--IHAyDYTGtw/Up-n38vdSQI/AAAAAAAADZo/wZzwWsOxghE/s1600/002+-+andy+goldsworthy+-+arch+at+goodwood,+2001.jpg"/>
          <p:cNvPicPr>
            <a:picLocks noChangeAspect="1" noChangeArrowheads="1"/>
          </p:cNvPicPr>
          <p:nvPr/>
        </p:nvPicPr>
        <p:blipFill rotWithShape="1">
          <a:blip r:embed="rId2">
            <a:extLst>
              <a:ext uri="{28A0092B-C50C-407E-A947-70E740481C1C}">
                <a14:useLocalDpi xmlns:a14="http://schemas.microsoft.com/office/drawing/2010/main" val="0"/>
              </a:ext>
            </a:extLst>
          </a:blip>
          <a:srcRect t="11105" b="25503"/>
          <a:stretch/>
        </p:blipFill>
        <p:spPr bwMode="auto">
          <a:xfrm>
            <a:off x="755648" y="2452786"/>
            <a:ext cx="7582557" cy="3605113"/>
          </a:xfrm>
          <a:prstGeom prst="roundRect">
            <a:avLst>
              <a:gd name="adj" fmla="val 0"/>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7870412"/>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0">
            <a:extLst>
              <a:ext uri="{FF2B5EF4-FFF2-40B4-BE49-F238E27FC236}">
                <a16:creationId xmlns="" xmlns:a16="http://schemas.microsoft.com/office/drawing/2014/main" id="{14DA22AE-174D-41F9-9EC8-67C801DA0F50}"/>
              </a:ext>
            </a:extLst>
          </p:cNvPr>
          <p:cNvSpPr txBox="1">
            <a:spLocks/>
          </p:cNvSpPr>
          <p:nvPr/>
        </p:nvSpPr>
        <p:spPr>
          <a:xfrm>
            <a:off x="765809" y="767457"/>
            <a:ext cx="7599813" cy="442840"/>
          </a:xfrm>
          <a:prstGeom prst="roundRect">
            <a:avLst>
              <a:gd name="adj" fmla="val 9639"/>
            </a:avLst>
          </a:prstGeom>
        </p:spPr>
        <p:txBody>
          <a:bodyPr lIns="0" rtlCol="0" anchor="ct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pPr algn="ctr">
              <a:defRPr/>
            </a:pPr>
            <a:r>
              <a:rPr lang="en-US" sz="4400" dirty="0">
                <a:solidFill>
                  <a:srgbClr val="003F16"/>
                </a:solidFill>
                <a:latin typeface="Twinkl" pitchFamily="2" charset="0"/>
              </a:rPr>
              <a:t>Life As An Artist</a:t>
            </a:r>
            <a:endParaRPr lang="en-GB" sz="4400" dirty="0">
              <a:solidFill>
                <a:srgbClr val="003F16"/>
              </a:solidFill>
              <a:latin typeface="Twinkl" pitchFamily="2" charset="0"/>
            </a:endParaRPr>
          </a:p>
        </p:txBody>
      </p:sp>
      <p:sp>
        <p:nvSpPr>
          <p:cNvPr id="4" name="Rectangle 3"/>
          <p:cNvSpPr/>
          <p:nvPr/>
        </p:nvSpPr>
        <p:spPr>
          <a:xfrm>
            <a:off x="755650" y="1504389"/>
            <a:ext cx="3816350" cy="3754874"/>
          </a:xfrm>
          <a:prstGeom prst="rect">
            <a:avLst/>
          </a:prstGeom>
        </p:spPr>
        <p:txBody>
          <a:bodyPr wrap="square" lIns="0">
            <a:spAutoFit/>
          </a:bodyPr>
          <a:lstStyle/>
          <a:p>
            <a:pPr>
              <a:lnSpc>
                <a:spcPct val="100000"/>
              </a:lnSpc>
              <a:spcBef>
                <a:spcPct val="0"/>
              </a:spcBef>
              <a:buFontTx/>
              <a:buNone/>
            </a:pPr>
            <a:r>
              <a:rPr lang="en-GB" altLang="en-US" sz="1700" dirty="0"/>
              <a:t>Andy now lives in Dumfries and Galloway, Scotland. In 2000, he was given a special award called the OBE (Order of the British Empire) by The Queen. This means his full title is Andy Goldsworthy, OBE. </a:t>
            </a:r>
          </a:p>
          <a:p>
            <a:pPr>
              <a:lnSpc>
                <a:spcPct val="100000"/>
              </a:lnSpc>
              <a:spcBef>
                <a:spcPct val="0"/>
              </a:spcBef>
              <a:buFontTx/>
              <a:buNone/>
            </a:pPr>
            <a:endParaRPr lang="en-GB" altLang="en-US" sz="1700" dirty="0"/>
          </a:p>
          <a:p>
            <a:pPr>
              <a:lnSpc>
                <a:spcPct val="100000"/>
              </a:lnSpc>
              <a:spcBef>
                <a:spcPct val="0"/>
              </a:spcBef>
              <a:buFontTx/>
              <a:buNone/>
            </a:pPr>
            <a:r>
              <a:rPr lang="en-GB" altLang="en-US" sz="1700" dirty="0"/>
              <a:t>A director named Thomas </a:t>
            </a:r>
            <a:r>
              <a:rPr lang="en-GB" altLang="en-US" sz="1700" dirty="0" err="1"/>
              <a:t>Riedelsheimer</a:t>
            </a:r>
            <a:r>
              <a:rPr lang="en-GB" altLang="en-US" sz="1700" dirty="0"/>
              <a:t> has made two films about Andy’s life, called ‘Rivers and Tides’ and ‘Leaning into the Wind’.</a:t>
            </a:r>
          </a:p>
          <a:p>
            <a:pPr>
              <a:lnSpc>
                <a:spcPct val="100000"/>
              </a:lnSpc>
              <a:spcBef>
                <a:spcPct val="0"/>
              </a:spcBef>
              <a:buFontTx/>
              <a:buNone/>
            </a:pPr>
            <a:endParaRPr lang="en-GB" altLang="en-US" sz="1700" dirty="0"/>
          </a:p>
          <a:p>
            <a:pPr>
              <a:lnSpc>
                <a:spcPct val="100000"/>
              </a:lnSpc>
              <a:spcBef>
                <a:spcPct val="0"/>
              </a:spcBef>
              <a:buFontTx/>
              <a:buNone/>
            </a:pPr>
            <a:r>
              <a:rPr lang="en-GB" altLang="en-US" sz="1700" dirty="0"/>
              <a:t>Andy continues to travel the world building on-site sculptures.</a:t>
            </a:r>
          </a:p>
        </p:txBody>
      </p:sp>
      <p:pic>
        <p:nvPicPr>
          <p:cNvPr id="3074" name="Picture 2" descr="https://upload.wikimedia.org/wikipedia/commons/thumb/b/b5/Andy_Goldsworthy_exhibition_%283806569431%29.jpg/800px-Andy_Goldsworthy_exhibition_%283806569431%2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08429" y="1564063"/>
            <a:ext cx="3132857" cy="4178448"/>
          </a:xfrm>
          <a:prstGeom prst="roundRect">
            <a:avLst>
              <a:gd name="adj" fmla="val 0"/>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267391"/>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0">
            <a:extLst>
              <a:ext uri="{FF2B5EF4-FFF2-40B4-BE49-F238E27FC236}">
                <a16:creationId xmlns="" xmlns:a16="http://schemas.microsoft.com/office/drawing/2014/main" id="{14DA22AE-174D-41F9-9EC8-67C801DA0F50}"/>
              </a:ext>
            </a:extLst>
          </p:cNvPr>
          <p:cNvSpPr txBox="1">
            <a:spLocks/>
          </p:cNvSpPr>
          <p:nvPr/>
        </p:nvSpPr>
        <p:spPr>
          <a:xfrm>
            <a:off x="755649" y="787777"/>
            <a:ext cx="7599813" cy="442840"/>
          </a:xfrm>
          <a:prstGeom prst="roundRect">
            <a:avLst>
              <a:gd name="adj" fmla="val 9639"/>
            </a:avLst>
          </a:prstGeom>
        </p:spPr>
        <p:txBody>
          <a:bodyPr lIns="0" rtlCol="0" anchor="ct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pPr algn="ctr">
              <a:defRPr/>
            </a:pPr>
            <a:r>
              <a:rPr lang="en-GB" sz="4400" dirty="0">
                <a:solidFill>
                  <a:srgbClr val="003F16"/>
                </a:solidFill>
                <a:latin typeface="Twinkl" pitchFamily="2" charset="0"/>
              </a:rPr>
              <a:t>Photography</a:t>
            </a:r>
          </a:p>
        </p:txBody>
      </p:sp>
      <p:sp>
        <p:nvSpPr>
          <p:cNvPr id="4" name="Rectangle 3"/>
          <p:cNvSpPr/>
          <p:nvPr/>
        </p:nvSpPr>
        <p:spPr>
          <a:xfrm>
            <a:off x="594397" y="1480731"/>
            <a:ext cx="4030389" cy="2446824"/>
          </a:xfrm>
          <a:prstGeom prst="rect">
            <a:avLst/>
          </a:prstGeom>
        </p:spPr>
        <p:txBody>
          <a:bodyPr wrap="square">
            <a:spAutoFit/>
          </a:bodyPr>
          <a:lstStyle/>
          <a:p>
            <a:pPr>
              <a:lnSpc>
                <a:spcPct val="100000"/>
              </a:lnSpc>
              <a:spcBef>
                <a:spcPct val="0"/>
              </a:spcBef>
              <a:buFontTx/>
              <a:buNone/>
            </a:pPr>
            <a:r>
              <a:rPr lang="en-GB" altLang="en-US" sz="1700" dirty="0"/>
              <a:t>Andy also works with photography. He often takes photos of his sculptures over time to show how nature changes them.</a:t>
            </a:r>
          </a:p>
          <a:p>
            <a:pPr>
              <a:lnSpc>
                <a:spcPct val="100000"/>
              </a:lnSpc>
              <a:spcBef>
                <a:spcPct val="0"/>
              </a:spcBef>
              <a:buFontTx/>
              <a:buNone/>
            </a:pPr>
            <a:endParaRPr lang="en-GB" altLang="en-US" sz="1700" dirty="0"/>
          </a:p>
          <a:p>
            <a:pPr>
              <a:lnSpc>
                <a:spcPct val="100000"/>
              </a:lnSpc>
              <a:spcBef>
                <a:spcPct val="0"/>
              </a:spcBef>
              <a:buFontTx/>
              <a:buNone/>
            </a:pPr>
            <a:r>
              <a:rPr lang="en-GB" altLang="en-US" sz="1700" dirty="0"/>
              <a:t>Explaining why he takes photos, Andy said, “Each work grows, stays, decays… parts of a cycle which the photograph shows at its heights, marking the moment when the work is most alive.”</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91135" y="1605023"/>
            <a:ext cx="3291816" cy="2167261"/>
          </a:xfrm>
          <a:prstGeom prst="rect">
            <a:avLst/>
          </a:prstGeom>
        </p:spPr>
      </p:pic>
      <p:pic>
        <p:nvPicPr>
          <p:cNvPr id="2" name="Picture 1"/>
          <p:cNvPicPr>
            <a:picLocks noChangeAspect="1"/>
          </p:cNvPicPr>
          <p:nvPr/>
        </p:nvPicPr>
        <p:blipFill>
          <a:blip r:embed="rId3"/>
          <a:stretch>
            <a:fillRect/>
          </a:stretch>
        </p:blipFill>
        <p:spPr>
          <a:xfrm>
            <a:off x="755649" y="4074351"/>
            <a:ext cx="2036643" cy="1270381"/>
          </a:xfrm>
          <a:prstGeom prst="rect">
            <a:avLst/>
          </a:prstGeom>
        </p:spPr>
      </p:pic>
      <p:pic>
        <p:nvPicPr>
          <p:cNvPr id="6" name="Picture 5"/>
          <p:cNvPicPr>
            <a:picLocks noChangeAspect="1"/>
          </p:cNvPicPr>
          <p:nvPr/>
        </p:nvPicPr>
        <p:blipFill>
          <a:blip r:embed="rId4"/>
          <a:stretch>
            <a:fillRect/>
          </a:stretch>
        </p:blipFill>
        <p:spPr>
          <a:xfrm>
            <a:off x="3359171" y="4074351"/>
            <a:ext cx="2084699" cy="1374855"/>
          </a:xfrm>
          <a:prstGeom prst="rect">
            <a:avLst/>
          </a:prstGeom>
        </p:spPr>
      </p:pic>
      <p:pic>
        <p:nvPicPr>
          <p:cNvPr id="7" name="Picture 6"/>
          <p:cNvPicPr>
            <a:picLocks noChangeAspect="1"/>
          </p:cNvPicPr>
          <p:nvPr/>
        </p:nvPicPr>
        <p:blipFill>
          <a:blip r:embed="rId5"/>
          <a:stretch>
            <a:fillRect/>
          </a:stretch>
        </p:blipFill>
        <p:spPr>
          <a:xfrm>
            <a:off x="6010749" y="3969542"/>
            <a:ext cx="2193945" cy="1375190"/>
          </a:xfrm>
          <a:prstGeom prst="rect">
            <a:avLst/>
          </a:prstGeom>
        </p:spPr>
      </p:pic>
      <p:sp>
        <p:nvSpPr>
          <p:cNvPr id="8" name="TextBox 7"/>
          <p:cNvSpPr txBox="1"/>
          <p:nvPr/>
        </p:nvSpPr>
        <p:spPr>
          <a:xfrm>
            <a:off x="755649" y="5449206"/>
            <a:ext cx="2073499" cy="369332"/>
          </a:xfrm>
          <a:prstGeom prst="rect">
            <a:avLst/>
          </a:prstGeom>
          <a:noFill/>
        </p:spPr>
        <p:txBody>
          <a:bodyPr wrap="square" rtlCol="0">
            <a:spAutoFit/>
          </a:bodyPr>
          <a:lstStyle/>
          <a:p>
            <a:r>
              <a:rPr lang="en-GB" dirty="0" smtClean="0"/>
              <a:t>Shot 1 - Making</a:t>
            </a:r>
            <a:endParaRPr lang="en-GB" dirty="0"/>
          </a:p>
        </p:txBody>
      </p:sp>
      <p:sp>
        <p:nvSpPr>
          <p:cNvPr id="18" name="TextBox 17"/>
          <p:cNvSpPr txBox="1"/>
          <p:nvPr/>
        </p:nvSpPr>
        <p:spPr>
          <a:xfrm>
            <a:off x="3333005" y="5429253"/>
            <a:ext cx="2073499" cy="369332"/>
          </a:xfrm>
          <a:prstGeom prst="rect">
            <a:avLst/>
          </a:prstGeom>
          <a:noFill/>
        </p:spPr>
        <p:txBody>
          <a:bodyPr wrap="square" rtlCol="0">
            <a:spAutoFit/>
          </a:bodyPr>
          <a:lstStyle/>
          <a:p>
            <a:r>
              <a:rPr lang="en-GB" dirty="0" smtClean="0"/>
              <a:t>Shot 2 -Finished</a:t>
            </a:r>
            <a:endParaRPr lang="en-GB" dirty="0"/>
          </a:p>
        </p:txBody>
      </p:sp>
      <p:sp>
        <p:nvSpPr>
          <p:cNvPr id="20" name="TextBox 19"/>
          <p:cNvSpPr txBox="1"/>
          <p:nvPr/>
        </p:nvSpPr>
        <p:spPr>
          <a:xfrm>
            <a:off x="6070971" y="5327491"/>
            <a:ext cx="2073499" cy="369332"/>
          </a:xfrm>
          <a:prstGeom prst="rect">
            <a:avLst/>
          </a:prstGeom>
          <a:noFill/>
        </p:spPr>
        <p:txBody>
          <a:bodyPr wrap="square" rtlCol="0">
            <a:spAutoFit/>
          </a:bodyPr>
          <a:lstStyle/>
          <a:p>
            <a:r>
              <a:rPr lang="en-GB" dirty="0" smtClean="0"/>
              <a:t>Shot 3 -</a:t>
            </a:r>
            <a:r>
              <a:rPr lang="en-GB" dirty="0" err="1" smtClean="0"/>
              <a:t>Collasped</a:t>
            </a:r>
            <a:endParaRPr lang="en-GB" dirty="0"/>
          </a:p>
        </p:txBody>
      </p:sp>
      <p:sp>
        <p:nvSpPr>
          <p:cNvPr id="9" name="TextBox 8"/>
          <p:cNvSpPr txBox="1"/>
          <p:nvPr/>
        </p:nvSpPr>
        <p:spPr>
          <a:xfrm>
            <a:off x="581181" y="5751273"/>
            <a:ext cx="7563289" cy="646331"/>
          </a:xfrm>
          <a:prstGeom prst="rect">
            <a:avLst/>
          </a:prstGeom>
          <a:noFill/>
        </p:spPr>
        <p:txBody>
          <a:bodyPr wrap="none" rtlCol="0">
            <a:spAutoFit/>
          </a:bodyPr>
          <a:lstStyle/>
          <a:p>
            <a:r>
              <a:rPr lang="en-GB" dirty="0" smtClean="0"/>
              <a:t>You will see a really good example of </a:t>
            </a:r>
            <a:r>
              <a:rPr lang="en-GB" b="1" dirty="0" smtClean="0"/>
              <a:t>time lapse photography </a:t>
            </a:r>
            <a:r>
              <a:rPr lang="en-GB" dirty="0" smtClean="0"/>
              <a:t>taken by </a:t>
            </a:r>
          </a:p>
          <a:p>
            <a:r>
              <a:rPr lang="en-GB" dirty="0" smtClean="0"/>
              <a:t>Mr Humble in a later slide.  </a:t>
            </a:r>
            <a:endParaRPr lang="en-GB" dirty="0"/>
          </a:p>
        </p:txBody>
      </p:sp>
    </p:spTree>
    <p:extLst>
      <p:ext uri="{BB962C8B-B14F-4D97-AF65-F5344CB8AC3E}">
        <p14:creationId xmlns:p14="http://schemas.microsoft.com/office/powerpoint/2010/main" val="1135169449"/>
      </p:ext>
    </p:extLst>
  </p:cSld>
  <p:clrMapOvr>
    <a:masterClrMapping/>
  </p:clrMapOvr>
  <p:transition spd="slow">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538793" y="540911"/>
            <a:ext cx="7891076" cy="4082604"/>
          </a:xfrm>
          <a:prstGeom prst="rect">
            <a:avLst/>
          </a:prstGeom>
        </p:spPr>
      </p:pic>
      <p:pic>
        <p:nvPicPr>
          <p:cNvPr id="3" name="Picture 2"/>
          <p:cNvPicPr>
            <a:picLocks noChangeAspect="1"/>
          </p:cNvPicPr>
          <p:nvPr/>
        </p:nvPicPr>
        <p:blipFill>
          <a:blip r:embed="rId3"/>
          <a:stretch>
            <a:fillRect/>
          </a:stretch>
        </p:blipFill>
        <p:spPr>
          <a:xfrm>
            <a:off x="1551165" y="4795166"/>
            <a:ext cx="6067425" cy="12858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9394356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8" y="478895"/>
            <a:ext cx="8220075" cy="994305"/>
          </a:xfrm>
        </p:spPr>
        <p:txBody>
          <a:bodyPr/>
          <a:lstStyle/>
          <a:p>
            <a:r>
              <a:rPr lang="en-GB" dirty="0" smtClean="0"/>
              <a:t/>
            </a:r>
            <a:br>
              <a:rPr lang="en-GB" dirty="0" smtClean="0"/>
            </a:br>
            <a:r>
              <a:rPr lang="en-GB" dirty="0" smtClean="0"/>
              <a:t>Mr Humbles Top-Tip - </a:t>
            </a:r>
            <a:br>
              <a:rPr lang="en-GB" dirty="0" smtClean="0"/>
            </a:br>
            <a:r>
              <a:rPr lang="en-GB" sz="2800" dirty="0" smtClean="0"/>
              <a:t>How to take  the ‘Perfect Picture’!</a:t>
            </a:r>
            <a:r>
              <a:rPr lang="en-GB" sz="3200" dirty="0" smtClean="0"/>
              <a:t/>
            </a:r>
            <a:br>
              <a:rPr lang="en-GB" sz="3200" dirty="0" smtClean="0"/>
            </a:br>
            <a:endParaRPr lang="en-GB" sz="3200" dirty="0"/>
          </a:p>
        </p:txBody>
      </p:sp>
      <p:pic>
        <p:nvPicPr>
          <p:cNvPr id="3" name="Picture 2"/>
          <p:cNvPicPr>
            <a:picLocks noChangeAspect="1"/>
          </p:cNvPicPr>
          <p:nvPr/>
        </p:nvPicPr>
        <p:blipFill>
          <a:blip r:embed="rId2"/>
          <a:stretch>
            <a:fillRect/>
          </a:stretch>
        </p:blipFill>
        <p:spPr>
          <a:xfrm>
            <a:off x="457198" y="1473200"/>
            <a:ext cx="8107253" cy="4890089"/>
          </a:xfrm>
          <a:prstGeom prst="rect">
            <a:avLst/>
          </a:prstGeom>
        </p:spPr>
      </p:pic>
      <p:cxnSp>
        <p:nvCxnSpPr>
          <p:cNvPr id="7" name="Straight Arrow Connector 6"/>
          <p:cNvCxnSpPr/>
          <p:nvPr/>
        </p:nvCxnSpPr>
        <p:spPr>
          <a:xfrm>
            <a:off x="875763" y="4984124"/>
            <a:ext cx="3515932" cy="0"/>
          </a:xfrm>
          <a:prstGeom prst="straightConnector1">
            <a:avLst/>
          </a:prstGeom>
          <a:ln>
            <a:headEnd type="triangle"/>
            <a:tailEnd type="triangle"/>
          </a:ln>
        </p:spPr>
        <p:style>
          <a:lnRef idx="3">
            <a:schemeClr val="dk1"/>
          </a:lnRef>
          <a:fillRef idx="0">
            <a:schemeClr val="dk1"/>
          </a:fillRef>
          <a:effectRef idx="2">
            <a:schemeClr val="dk1"/>
          </a:effectRef>
          <a:fontRef idx="minor">
            <a:schemeClr val="tx1"/>
          </a:fontRef>
        </p:style>
      </p:cxnSp>
      <p:cxnSp>
        <p:nvCxnSpPr>
          <p:cNvPr id="9" name="Straight Arrow Connector 8"/>
          <p:cNvCxnSpPr/>
          <p:nvPr/>
        </p:nvCxnSpPr>
        <p:spPr>
          <a:xfrm>
            <a:off x="4752304" y="4481848"/>
            <a:ext cx="3515932" cy="0"/>
          </a:xfrm>
          <a:prstGeom prst="straightConnector1">
            <a:avLst/>
          </a:prstGeom>
          <a:ln>
            <a:headEnd type="triangle"/>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8493627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552515" y="538497"/>
            <a:ext cx="7986177" cy="3056623"/>
          </a:xfrm>
          <a:prstGeom prst="rect">
            <a:avLst/>
          </a:prstGeom>
        </p:spPr>
      </p:pic>
      <p:pic>
        <p:nvPicPr>
          <p:cNvPr id="4" name="Picture 3"/>
          <p:cNvPicPr>
            <a:picLocks noChangeAspect="1"/>
          </p:cNvPicPr>
          <p:nvPr/>
        </p:nvPicPr>
        <p:blipFill>
          <a:blip r:embed="rId3"/>
          <a:stretch>
            <a:fillRect/>
          </a:stretch>
        </p:blipFill>
        <p:spPr>
          <a:xfrm>
            <a:off x="2505843" y="3170820"/>
            <a:ext cx="3495711" cy="2457542"/>
          </a:xfrm>
          <a:prstGeom prst="rect">
            <a:avLst/>
          </a:prstGeom>
        </p:spPr>
      </p:pic>
      <p:sp>
        <p:nvSpPr>
          <p:cNvPr id="5" name="TextBox 4"/>
          <p:cNvSpPr txBox="1"/>
          <p:nvPr/>
        </p:nvSpPr>
        <p:spPr>
          <a:xfrm>
            <a:off x="458279" y="5628362"/>
            <a:ext cx="7968848" cy="646331"/>
          </a:xfrm>
          <a:prstGeom prst="rect">
            <a:avLst/>
          </a:prstGeom>
          <a:noFill/>
        </p:spPr>
        <p:txBody>
          <a:bodyPr wrap="none" rtlCol="0">
            <a:spAutoFit/>
          </a:bodyPr>
          <a:lstStyle/>
          <a:p>
            <a:r>
              <a:rPr lang="en-GB" dirty="0" smtClean="0"/>
              <a:t>So remember these important points when taking photographs of your own </a:t>
            </a:r>
          </a:p>
          <a:p>
            <a:r>
              <a:rPr lang="en-GB" dirty="0" err="1" smtClean="0"/>
              <a:t>landart</a:t>
            </a:r>
            <a:r>
              <a:rPr lang="en-GB" dirty="0" smtClean="0"/>
              <a:t>. </a:t>
            </a:r>
            <a:endParaRPr lang="en-GB" dirty="0"/>
          </a:p>
        </p:txBody>
      </p:sp>
    </p:spTree>
    <p:extLst>
      <p:ext uri="{BB962C8B-B14F-4D97-AF65-F5344CB8AC3E}">
        <p14:creationId xmlns:p14="http://schemas.microsoft.com/office/powerpoint/2010/main" val="9427146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600325" y="570895"/>
            <a:ext cx="1852381" cy="1403998"/>
          </a:xfrm>
          <a:prstGeom prst="rect">
            <a:avLst/>
          </a:prstGeom>
        </p:spPr>
      </p:pic>
      <p:pic>
        <p:nvPicPr>
          <p:cNvPr id="4" name="Picture 3"/>
          <p:cNvPicPr>
            <a:picLocks noChangeAspect="1"/>
          </p:cNvPicPr>
          <p:nvPr/>
        </p:nvPicPr>
        <p:blipFill>
          <a:blip r:embed="rId3"/>
          <a:stretch>
            <a:fillRect/>
          </a:stretch>
        </p:blipFill>
        <p:spPr>
          <a:xfrm>
            <a:off x="643903" y="3943865"/>
            <a:ext cx="1852381" cy="1497542"/>
          </a:xfrm>
          <a:prstGeom prst="rect">
            <a:avLst/>
          </a:prstGeom>
        </p:spPr>
      </p:pic>
      <p:pic>
        <p:nvPicPr>
          <p:cNvPr id="5" name="Picture 4"/>
          <p:cNvPicPr>
            <a:picLocks noChangeAspect="1"/>
          </p:cNvPicPr>
          <p:nvPr/>
        </p:nvPicPr>
        <p:blipFill>
          <a:blip r:embed="rId4"/>
          <a:stretch>
            <a:fillRect/>
          </a:stretch>
        </p:blipFill>
        <p:spPr>
          <a:xfrm>
            <a:off x="2831626" y="721016"/>
            <a:ext cx="1989163" cy="1488189"/>
          </a:xfrm>
          <a:prstGeom prst="rect">
            <a:avLst/>
          </a:prstGeom>
        </p:spPr>
      </p:pic>
      <p:pic>
        <p:nvPicPr>
          <p:cNvPr id="8" name="Picture 7"/>
          <p:cNvPicPr>
            <a:picLocks noChangeAspect="1"/>
          </p:cNvPicPr>
          <p:nvPr/>
        </p:nvPicPr>
        <p:blipFill>
          <a:blip r:embed="rId5"/>
          <a:stretch>
            <a:fillRect/>
          </a:stretch>
        </p:blipFill>
        <p:spPr>
          <a:xfrm>
            <a:off x="4266865" y="2863861"/>
            <a:ext cx="1877861" cy="1469115"/>
          </a:xfrm>
          <a:prstGeom prst="rect">
            <a:avLst/>
          </a:prstGeom>
        </p:spPr>
      </p:pic>
      <p:pic>
        <p:nvPicPr>
          <p:cNvPr id="9" name="Picture 8"/>
          <p:cNvPicPr>
            <a:picLocks noChangeAspect="1"/>
          </p:cNvPicPr>
          <p:nvPr/>
        </p:nvPicPr>
        <p:blipFill>
          <a:blip r:embed="rId6"/>
          <a:stretch>
            <a:fillRect/>
          </a:stretch>
        </p:blipFill>
        <p:spPr>
          <a:xfrm>
            <a:off x="633970" y="2176145"/>
            <a:ext cx="1861355" cy="1588652"/>
          </a:xfrm>
          <a:prstGeom prst="rect">
            <a:avLst/>
          </a:prstGeom>
        </p:spPr>
      </p:pic>
      <p:pic>
        <p:nvPicPr>
          <p:cNvPr id="10" name="Picture 9"/>
          <p:cNvPicPr>
            <a:picLocks noChangeAspect="1"/>
          </p:cNvPicPr>
          <p:nvPr/>
        </p:nvPicPr>
        <p:blipFill>
          <a:blip r:embed="rId7"/>
          <a:stretch>
            <a:fillRect/>
          </a:stretch>
        </p:blipFill>
        <p:spPr>
          <a:xfrm>
            <a:off x="2586218" y="3106052"/>
            <a:ext cx="1625475" cy="2289164"/>
          </a:xfrm>
          <a:prstGeom prst="rect">
            <a:avLst/>
          </a:prstGeom>
        </p:spPr>
      </p:pic>
      <p:pic>
        <p:nvPicPr>
          <p:cNvPr id="12" name="Picture 11"/>
          <p:cNvPicPr>
            <a:picLocks noChangeAspect="1"/>
          </p:cNvPicPr>
          <p:nvPr/>
        </p:nvPicPr>
        <p:blipFill>
          <a:blip r:embed="rId8"/>
          <a:stretch>
            <a:fillRect/>
          </a:stretch>
        </p:blipFill>
        <p:spPr>
          <a:xfrm>
            <a:off x="5266214" y="568869"/>
            <a:ext cx="2873844" cy="2099334"/>
          </a:xfrm>
          <a:prstGeom prst="rect">
            <a:avLst/>
          </a:prstGeom>
        </p:spPr>
      </p:pic>
      <p:pic>
        <p:nvPicPr>
          <p:cNvPr id="7" name="Picture 6"/>
          <p:cNvPicPr>
            <a:picLocks noChangeAspect="1"/>
          </p:cNvPicPr>
          <p:nvPr/>
        </p:nvPicPr>
        <p:blipFill>
          <a:blip r:embed="rId9"/>
          <a:stretch>
            <a:fillRect/>
          </a:stretch>
        </p:blipFill>
        <p:spPr>
          <a:xfrm>
            <a:off x="6899033" y="871137"/>
            <a:ext cx="1422862" cy="1103756"/>
          </a:xfrm>
          <a:prstGeom prst="rect">
            <a:avLst/>
          </a:prstGeom>
        </p:spPr>
      </p:pic>
      <p:pic>
        <p:nvPicPr>
          <p:cNvPr id="13" name="Picture 12"/>
          <p:cNvPicPr>
            <a:picLocks noChangeAspect="1"/>
          </p:cNvPicPr>
          <p:nvPr/>
        </p:nvPicPr>
        <p:blipFill>
          <a:blip r:embed="rId10"/>
          <a:stretch>
            <a:fillRect/>
          </a:stretch>
        </p:blipFill>
        <p:spPr>
          <a:xfrm>
            <a:off x="5850659" y="4293666"/>
            <a:ext cx="2533650" cy="1933575"/>
          </a:xfrm>
          <a:prstGeom prst="rect">
            <a:avLst/>
          </a:prstGeom>
        </p:spPr>
      </p:pic>
      <p:pic>
        <p:nvPicPr>
          <p:cNvPr id="11" name="Picture 10"/>
          <p:cNvPicPr>
            <a:picLocks noChangeAspect="1"/>
          </p:cNvPicPr>
          <p:nvPr/>
        </p:nvPicPr>
        <p:blipFill>
          <a:blip r:embed="rId11"/>
          <a:stretch>
            <a:fillRect/>
          </a:stretch>
        </p:blipFill>
        <p:spPr>
          <a:xfrm>
            <a:off x="6703136" y="3332031"/>
            <a:ext cx="1907206" cy="1397668"/>
          </a:xfrm>
          <a:prstGeom prst="rect">
            <a:avLst/>
          </a:prstGeom>
        </p:spPr>
      </p:pic>
      <p:sp>
        <p:nvSpPr>
          <p:cNvPr id="14" name="TextBox 13"/>
          <p:cNvSpPr txBox="1"/>
          <p:nvPr/>
        </p:nvSpPr>
        <p:spPr>
          <a:xfrm>
            <a:off x="2655993" y="2224360"/>
            <a:ext cx="2642070" cy="923330"/>
          </a:xfrm>
          <a:prstGeom prst="rect">
            <a:avLst/>
          </a:prstGeom>
          <a:noFill/>
        </p:spPr>
        <p:txBody>
          <a:bodyPr wrap="none" rtlCol="0">
            <a:spAutoFit/>
          </a:bodyPr>
          <a:lstStyle/>
          <a:p>
            <a:r>
              <a:rPr lang="en-GB" dirty="0" smtClean="0"/>
              <a:t>Time lapse photography</a:t>
            </a:r>
          </a:p>
          <a:p>
            <a:r>
              <a:rPr lang="en-GB" dirty="0"/>
              <a:t>t</a:t>
            </a:r>
            <a:r>
              <a:rPr lang="en-GB" dirty="0" smtClean="0"/>
              <a:t>aken from different</a:t>
            </a:r>
          </a:p>
          <a:p>
            <a:r>
              <a:rPr lang="en-GB" dirty="0"/>
              <a:t>v</a:t>
            </a:r>
            <a:r>
              <a:rPr lang="en-GB" dirty="0" smtClean="0"/>
              <a:t>iewpoints.  </a:t>
            </a:r>
            <a:endParaRPr lang="en-GB" dirty="0"/>
          </a:p>
        </p:txBody>
      </p:sp>
      <p:sp>
        <p:nvSpPr>
          <p:cNvPr id="15" name="TextBox 14"/>
          <p:cNvSpPr txBox="1"/>
          <p:nvPr/>
        </p:nvSpPr>
        <p:spPr>
          <a:xfrm>
            <a:off x="6399480" y="2785805"/>
            <a:ext cx="2210862" cy="369332"/>
          </a:xfrm>
          <a:prstGeom prst="rect">
            <a:avLst/>
          </a:prstGeom>
          <a:noFill/>
        </p:spPr>
        <p:txBody>
          <a:bodyPr wrap="none" rtlCol="0">
            <a:spAutoFit/>
          </a:bodyPr>
          <a:lstStyle/>
          <a:p>
            <a:r>
              <a:rPr lang="en-GB" dirty="0" smtClean="0"/>
              <a:t>Framing the subject</a:t>
            </a:r>
            <a:endParaRPr lang="en-GB" dirty="0"/>
          </a:p>
        </p:txBody>
      </p:sp>
      <p:cxnSp>
        <p:nvCxnSpPr>
          <p:cNvPr id="17" name="Straight Arrow Connector 16"/>
          <p:cNvCxnSpPr/>
          <p:nvPr/>
        </p:nvCxnSpPr>
        <p:spPr>
          <a:xfrm flipH="1">
            <a:off x="5856473" y="3145448"/>
            <a:ext cx="685995" cy="18658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520779" y="5441407"/>
            <a:ext cx="5799155" cy="923330"/>
          </a:xfrm>
          <a:prstGeom prst="rect">
            <a:avLst/>
          </a:prstGeom>
          <a:noFill/>
        </p:spPr>
        <p:txBody>
          <a:bodyPr wrap="square" rtlCol="0">
            <a:spAutoFit/>
          </a:bodyPr>
          <a:lstStyle/>
          <a:p>
            <a:r>
              <a:rPr lang="en-GB" dirty="0" smtClean="0"/>
              <a:t>Having a bit of fun with the camera.  This shot captures Mr Humbles’ shadow perfectly placed over</a:t>
            </a:r>
          </a:p>
          <a:p>
            <a:r>
              <a:rPr lang="en-GB" dirty="0" smtClean="0"/>
              <a:t>a safety hat left lying on a jetty.  </a:t>
            </a:r>
            <a:endParaRPr lang="en-GB" dirty="0"/>
          </a:p>
        </p:txBody>
      </p:sp>
    </p:spTree>
    <p:extLst>
      <p:ext uri="{BB962C8B-B14F-4D97-AF65-F5344CB8AC3E}">
        <p14:creationId xmlns:p14="http://schemas.microsoft.com/office/powerpoint/2010/main" val="4160359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0">
            <a:extLst>
              <a:ext uri="{FF2B5EF4-FFF2-40B4-BE49-F238E27FC236}">
                <a16:creationId xmlns="" xmlns:a16="http://schemas.microsoft.com/office/drawing/2014/main" id="{14DA22AE-174D-41F9-9EC8-67C801DA0F50}"/>
              </a:ext>
            </a:extLst>
          </p:cNvPr>
          <p:cNvSpPr txBox="1">
            <a:spLocks/>
          </p:cNvSpPr>
          <p:nvPr/>
        </p:nvSpPr>
        <p:spPr>
          <a:xfrm>
            <a:off x="765809" y="767457"/>
            <a:ext cx="7599813" cy="442840"/>
          </a:xfrm>
          <a:prstGeom prst="roundRect">
            <a:avLst>
              <a:gd name="adj" fmla="val 9639"/>
            </a:avLst>
          </a:prstGeom>
        </p:spPr>
        <p:txBody>
          <a:bodyPr lIns="0" rtlCol="0" anchor="ct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pPr algn="ctr">
              <a:defRPr/>
            </a:pPr>
            <a:r>
              <a:rPr lang="en-GB" sz="4400" dirty="0" smtClean="0">
                <a:solidFill>
                  <a:srgbClr val="003F16"/>
                </a:solidFill>
                <a:latin typeface="Twinkl" pitchFamily="2" charset="0"/>
              </a:rPr>
              <a:t>How to be a ‘Land Artist’</a:t>
            </a:r>
            <a:endParaRPr lang="en-GB" sz="4400" dirty="0">
              <a:solidFill>
                <a:srgbClr val="003F16"/>
              </a:solidFill>
              <a:latin typeface="Twinkl" pitchFamily="2" charset="0"/>
            </a:endParaRPr>
          </a:p>
        </p:txBody>
      </p:sp>
      <p:sp>
        <p:nvSpPr>
          <p:cNvPr id="4" name="Rectangle 3"/>
          <p:cNvSpPr/>
          <p:nvPr/>
        </p:nvSpPr>
        <p:spPr>
          <a:xfrm>
            <a:off x="765809" y="1204174"/>
            <a:ext cx="7596188" cy="3493264"/>
          </a:xfrm>
          <a:prstGeom prst="rect">
            <a:avLst/>
          </a:prstGeom>
        </p:spPr>
        <p:txBody>
          <a:bodyPr wrap="square" lIns="0">
            <a:spAutoFit/>
          </a:bodyPr>
          <a:lstStyle/>
          <a:p>
            <a:pPr>
              <a:lnSpc>
                <a:spcPct val="100000"/>
              </a:lnSpc>
              <a:spcBef>
                <a:spcPct val="0"/>
              </a:spcBef>
              <a:buFontTx/>
              <a:buNone/>
            </a:pPr>
            <a:r>
              <a:rPr lang="en-GB" altLang="en-US" sz="1700" b="1" dirty="0">
                <a:solidFill>
                  <a:srgbClr val="003F16"/>
                </a:solidFill>
                <a:latin typeface="Twinkl" pitchFamily="2" charset="0"/>
              </a:rPr>
              <a:t>There are lots of ways you can create your own Andy Goldsworthy inspired art:</a:t>
            </a:r>
          </a:p>
          <a:p>
            <a:pPr>
              <a:lnSpc>
                <a:spcPct val="100000"/>
              </a:lnSpc>
              <a:spcBef>
                <a:spcPct val="0"/>
              </a:spcBef>
              <a:buFontTx/>
              <a:buNone/>
            </a:pPr>
            <a:endParaRPr lang="en-GB" altLang="en-US" sz="1700" dirty="0"/>
          </a:p>
          <a:p>
            <a:pPr>
              <a:lnSpc>
                <a:spcPct val="100000"/>
              </a:lnSpc>
              <a:spcBef>
                <a:spcPct val="0"/>
              </a:spcBef>
              <a:buFontTx/>
              <a:buNone/>
            </a:pPr>
            <a:r>
              <a:rPr lang="en-GB" altLang="en-US" sz="1700" b="1" dirty="0">
                <a:solidFill>
                  <a:srgbClr val="003F16"/>
                </a:solidFill>
              </a:rPr>
              <a:t>Rock balancing </a:t>
            </a:r>
            <a:r>
              <a:rPr lang="en-GB" altLang="en-US" sz="1700" b="1" dirty="0"/>
              <a:t>– </a:t>
            </a:r>
            <a:r>
              <a:rPr lang="en-GB" altLang="en-US" sz="1700" dirty="0"/>
              <a:t>get different-sized rocks and pebbles and experiment balancing them on top of each other to create your own rock-balancing sculpture.</a:t>
            </a:r>
          </a:p>
          <a:p>
            <a:pPr>
              <a:lnSpc>
                <a:spcPct val="100000"/>
              </a:lnSpc>
              <a:spcBef>
                <a:spcPct val="0"/>
              </a:spcBef>
              <a:buFontTx/>
              <a:buNone/>
            </a:pPr>
            <a:endParaRPr lang="en-GB" altLang="en-US" sz="1700" dirty="0"/>
          </a:p>
          <a:p>
            <a:pPr>
              <a:lnSpc>
                <a:spcPct val="100000"/>
              </a:lnSpc>
              <a:spcBef>
                <a:spcPct val="0"/>
              </a:spcBef>
              <a:buFontTx/>
              <a:buNone/>
            </a:pPr>
            <a:r>
              <a:rPr lang="en-GB" altLang="en-US" sz="1700" b="1" dirty="0">
                <a:solidFill>
                  <a:srgbClr val="003F16"/>
                </a:solidFill>
              </a:rPr>
              <a:t>Land art </a:t>
            </a:r>
            <a:r>
              <a:rPr lang="en-GB" altLang="en-US" sz="1700" b="1" dirty="0"/>
              <a:t>– </a:t>
            </a:r>
            <a:r>
              <a:rPr lang="en-GB" altLang="en-US" sz="1700" dirty="0"/>
              <a:t>go outside and find natural resources, such as rocks, </a:t>
            </a:r>
            <a:r>
              <a:rPr lang="en-GB" altLang="en-US" sz="1700" dirty="0" smtClean="0"/>
              <a:t>sticks, twigs, leaves </a:t>
            </a:r>
            <a:r>
              <a:rPr lang="en-GB" altLang="en-US" sz="1700" dirty="0"/>
              <a:t>and mud and create an </a:t>
            </a:r>
            <a:r>
              <a:rPr lang="en-GB" altLang="en-US" sz="1700" dirty="0" smtClean="0"/>
              <a:t>interesting arrangement or structure using </a:t>
            </a:r>
            <a:r>
              <a:rPr lang="en-GB" altLang="en-US" sz="1700" dirty="0"/>
              <a:t>these materials.</a:t>
            </a:r>
          </a:p>
          <a:p>
            <a:pPr>
              <a:lnSpc>
                <a:spcPct val="100000"/>
              </a:lnSpc>
              <a:spcBef>
                <a:spcPct val="0"/>
              </a:spcBef>
              <a:buFontTx/>
              <a:buNone/>
            </a:pPr>
            <a:endParaRPr lang="en-GB" altLang="en-US" sz="1700" dirty="0"/>
          </a:p>
          <a:p>
            <a:pPr>
              <a:lnSpc>
                <a:spcPct val="100000"/>
              </a:lnSpc>
              <a:spcBef>
                <a:spcPct val="0"/>
              </a:spcBef>
              <a:buFontTx/>
              <a:buNone/>
            </a:pPr>
            <a:r>
              <a:rPr lang="en-GB" altLang="en-US" sz="1700" b="1" dirty="0">
                <a:solidFill>
                  <a:srgbClr val="003F16"/>
                </a:solidFill>
              </a:rPr>
              <a:t>Photography</a:t>
            </a:r>
            <a:r>
              <a:rPr lang="en-GB" altLang="en-US" sz="1700" b="1" dirty="0"/>
              <a:t> – </a:t>
            </a:r>
            <a:r>
              <a:rPr lang="en-GB" altLang="en-US" sz="1700" dirty="0"/>
              <a:t>take photos of things outdoors at different times of the day. Look at how they change. </a:t>
            </a:r>
          </a:p>
        </p:txBody>
      </p:sp>
      <p:pic>
        <p:nvPicPr>
          <p:cNvPr id="5" name="Picture 4"/>
          <p:cNvPicPr/>
          <p:nvPr/>
        </p:nvPicPr>
        <p:blipFill>
          <a:blip r:embed="rId2"/>
          <a:stretch>
            <a:fillRect/>
          </a:stretch>
        </p:blipFill>
        <p:spPr>
          <a:xfrm>
            <a:off x="928656" y="4691314"/>
            <a:ext cx="732719" cy="1649124"/>
          </a:xfrm>
          <a:prstGeom prst="rect">
            <a:avLst/>
          </a:prstGeom>
        </p:spPr>
      </p:pic>
      <p:pic>
        <p:nvPicPr>
          <p:cNvPr id="6" name="Picture 5"/>
          <p:cNvPicPr/>
          <p:nvPr/>
        </p:nvPicPr>
        <p:blipFill>
          <a:blip r:embed="rId3"/>
          <a:stretch>
            <a:fillRect/>
          </a:stretch>
        </p:blipFill>
        <p:spPr>
          <a:xfrm>
            <a:off x="3771769" y="4691314"/>
            <a:ext cx="1243965" cy="1562100"/>
          </a:xfrm>
          <a:prstGeom prst="rect">
            <a:avLst/>
          </a:prstGeom>
        </p:spPr>
      </p:pic>
      <p:pic>
        <p:nvPicPr>
          <p:cNvPr id="2" name="Picture 1"/>
          <p:cNvPicPr>
            <a:picLocks noChangeAspect="1"/>
          </p:cNvPicPr>
          <p:nvPr/>
        </p:nvPicPr>
        <p:blipFill>
          <a:blip r:embed="rId4"/>
          <a:stretch>
            <a:fillRect/>
          </a:stretch>
        </p:blipFill>
        <p:spPr>
          <a:xfrm>
            <a:off x="5638397" y="4407044"/>
            <a:ext cx="2553539" cy="1933394"/>
          </a:xfrm>
          <a:prstGeom prst="rect">
            <a:avLst/>
          </a:prstGeom>
        </p:spPr>
      </p:pic>
    </p:spTree>
    <p:extLst>
      <p:ext uri="{BB962C8B-B14F-4D97-AF65-F5344CB8AC3E}">
        <p14:creationId xmlns:p14="http://schemas.microsoft.com/office/powerpoint/2010/main" val="1908404177"/>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Challenge Land Art</a:t>
            </a:r>
            <a:endParaRPr lang="en-GB" dirty="0"/>
          </a:p>
        </p:txBody>
      </p:sp>
      <p:sp>
        <p:nvSpPr>
          <p:cNvPr id="4" name="TextBox 3"/>
          <p:cNvSpPr txBox="1"/>
          <p:nvPr/>
        </p:nvSpPr>
        <p:spPr>
          <a:xfrm>
            <a:off x="594102" y="1189865"/>
            <a:ext cx="7946265" cy="5262979"/>
          </a:xfrm>
          <a:prstGeom prst="rect">
            <a:avLst/>
          </a:prstGeom>
          <a:noFill/>
        </p:spPr>
        <p:txBody>
          <a:bodyPr wrap="square" rtlCol="0">
            <a:spAutoFit/>
          </a:bodyPr>
          <a:lstStyle/>
          <a:p>
            <a:r>
              <a:rPr lang="en-GB" sz="2400" dirty="0" smtClean="0"/>
              <a:t>Ok, lets get creative!</a:t>
            </a:r>
          </a:p>
          <a:p>
            <a:r>
              <a:rPr lang="en-GB" sz="2400" dirty="0" smtClean="0"/>
              <a:t>I have set you several challenges, which will enable you to explore, experiment and replicate some of the land art works of art by Andy Goldsworthy and create some ‘Masterpieces’ of your own.  </a:t>
            </a:r>
          </a:p>
          <a:p>
            <a:r>
              <a:rPr lang="en-GB" sz="2400" dirty="0" smtClean="0"/>
              <a:t>With each challenge, </a:t>
            </a:r>
            <a:r>
              <a:rPr lang="en-GB" sz="2400" b="1" dirty="0" smtClean="0"/>
              <a:t>take your time </a:t>
            </a:r>
            <a:r>
              <a:rPr lang="en-GB" sz="2400" dirty="0" smtClean="0"/>
              <a:t>to think, plan, explore and experiment with the materials and techniques to arrange and join to create a finished piece of land art.  As this is temporary artwork, make sure you photograph each piece to keep a record of your work.    </a:t>
            </a:r>
            <a:endParaRPr lang="en-GB" sz="2400" dirty="0"/>
          </a:p>
          <a:p>
            <a:r>
              <a:rPr lang="en-GB" sz="2400" dirty="0" smtClean="0"/>
              <a:t> Andy uses: </a:t>
            </a:r>
            <a:r>
              <a:rPr lang="en-GB" sz="2400" b="1" dirty="0" smtClean="0"/>
              <a:t>Stone</a:t>
            </a:r>
            <a:r>
              <a:rPr lang="en-GB" sz="2400" dirty="0" smtClean="0"/>
              <a:t>, </a:t>
            </a:r>
            <a:r>
              <a:rPr lang="en-GB" sz="2400" b="1" dirty="0" smtClean="0"/>
              <a:t>wood</a:t>
            </a:r>
            <a:r>
              <a:rPr lang="en-GB" sz="2400" dirty="0" smtClean="0"/>
              <a:t>, </a:t>
            </a:r>
            <a:r>
              <a:rPr lang="en-GB" sz="2400" b="1" dirty="0" smtClean="0"/>
              <a:t>Ice</a:t>
            </a:r>
            <a:r>
              <a:rPr lang="en-GB" sz="2400" dirty="0" smtClean="0"/>
              <a:t>, </a:t>
            </a:r>
            <a:r>
              <a:rPr lang="en-GB" sz="2400" b="1" dirty="0" smtClean="0"/>
              <a:t>leaves</a:t>
            </a:r>
            <a:r>
              <a:rPr lang="en-GB" sz="2400" dirty="0" smtClean="0"/>
              <a:t>, </a:t>
            </a:r>
            <a:r>
              <a:rPr lang="en-GB" sz="2400" b="1" dirty="0" smtClean="0"/>
              <a:t>flowers</a:t>
            </a:r>
            <a:r>
              <a:rPr lang="en-GB" sz="2400" dirty="0" smtClean="0"/>
              <a:t> and </a:t>
            </a:r>
            <a:r>
              <a:rPr lang="en-GB" sz="2400" b="1" dirty="0" smtClean="0"/>
              <a:t>photography</a:t>
            </a:r>
            <a:r>
              <a:rPr lang="en-GB" sz="2400" dirty="0" smtClean="0"/>
              <a:t> to create his works.  </a:t>
            </a:r>
          </a:p>
          <a:p>
            <a:r>
              <a:rPr lang="en-GB" sz="2400" dirty="0" smtClean="0"/>
              <a:t>Let’s see if you can create your own land art using some of the same materials from nature!</a:t>
            </a:r>
          </a:p>
        </p:txBody>
      </p:sp>
    </p:spTree>
    <p:extLst>
      <p:ext uri="{BB962C8B-B14F-4D97-AF65-F5344CB8AC3E}">
        <p14:creationId xmlns:p14="http://schemas.microsoft.com/office/powerpoint/2010/main" val="25314734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7791718" y="5473521"/>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p:cNvPicPr>
            <a:picLocks noChangeAspect="1"/>
          </p:cNvPicPr>
          <p:nvPr/>
        </p:nvPicPr>
        <p:blipFill>
          <a:blip r:embed="rId2"/>
          <a:stretch>
            <a:fillRect/>
          </a:stretch>
        </p:blipFill>
        <p:spPr>
          <a:xfrm>
            <a:off x="496509" y="477222"/>
            <a:ext cx="8093700" cy="5910699"/>
          </a:xfrm>
          <a:prstGeom prst="rect">
            <a:avLst/>
          </a:prstGeom>
        </p:spPr>
      </p:pic>
    </p:spTree>
    <p:extLst>
      <p:ext uri="{BB962C8B-B14F-4D97-AF65-F5344CB8AC3E}">
        <p14:creationId xmlns:p14="http://schemas.microsoft.com/office/powerpoint/2010/main" val="41704574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7753082" y="5576552"/>
            <a:ext cx="888642" cy="79849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p:cNvPicPr>
            <a:picLocks noChangeAspect="1"/>
          </p:cNvPicPr>
          <p:nvPr/>
        </p:nvPicPr>
        <p:blipFill>
          <a:blip r:embed="rId2"/>
          <a:stretch>
            <a:fillRect/>
          </a:stretch>
        </p:blipFill>
        <p:spPr>
          <a:xfrm>
            <a:off x="514148" y="478395"/>
            <a:ext cx="8127576" cy="5906295"/>
          </a:xfrm>
          <a:prstGeom prst="rect">
            <a:avLst/>
          </a:prstGeom>
        </p:spPr>
      </p:pic>
    </p:spTree>
    <p:extLst>
      <p:ext uri="{BB962C8B-B14F-4D97-AF65-F5344CB8AC3E}">
        <p14:creationId xmlns:p14="http://schemas.microsoft.com/office/powerpoint/2010/main" val="33479205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7753082" y="5473521"/>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p:cNvPicPr>
            <a:picLocks noChangeAspect="1"/>
          </p:cNvPicPr>
          <p:nvPr/>
        </p:nvPicPr>
        <p:blipFill>
          <a:blip r:embed="rId2"/>
          <a:stretch>
            <a:fillRect/>
          </a:stretch>
        </p:blipFill>
        <p:spPr>
          <a:xfrm>
            <a:off x="499324" y="521258"/>
            <a:ext cx="8168157" cy="5865985"/>
          </a:xfrm>
          <a:prstGeom prst="rect">
            <a:avLst/>
          </a:prstGeom>
        </p:spPr>
      </p:pic>
    </p:spTree>
    <p:extLst>
      <p:ext uri="{BB962C8B-B14F-4D97-AF65-F5344CB8AC3E}">
        <p14:creationId xmlns:p14="http://schemas.microsoft.com/office/powerpoint/2010/main" val="272153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7778840" y="5473521"/>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p:cNvPicPr>
            <a:picLocks noChangeAspect="1"/>
          </p:cNvPicPr>
          <p:nvPr/>
        </p:nvPicPr>
        <p:blipFill>
          <a:blip r:embed="rId2"/>
          <a:stretch>
            <a:fillRect/>
          </a:stretch>
        </p:blipFill>
        <p:spPr>
          <a:xfrm>
            <a:off x="473231" y="480878"/>
            <a:ext cx="8220009" cy="5905804"/>
          </a:xfrm>
          <a:prstGeom prst="rect">
            <a:avLst/>
          </a:prstGeom>
        </p:spPr>
      </p:pic>
      <p:pic>
        <p:nvPicPr>
          <p:cNvPr id="4" name="Picture 3"/>
          <p:cNvPicPr>
            <a:picLocks noChangeAspect="1"/>
          </p:cNvPicPr>
          <p:nvPr/>
        </p:nvPicPr>
        <p:blipFill>
          <a:blip r:embed="rId3"/>
          <a:stretch>
            <a:fillRect/>
          </a:stretch>
        </p:blipFill>
        <p:spPr>
          <a:xfrm>
            <a:off x="759920" y="705587"/>
            <a:ext cx="695325" cy="2952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7272131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7778839" y="5434885"/>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p:cNvPicPr/>
          <p:nvPr/>
        </p:nvPicPr>
        <p:blipFill>
          <a:blip r:embed="rId2"/>
          <a:stretch>
            <a:fillRect/>
          </a:stretch>
        </p:blipFill>
        <p:spPr>
          <a:xfrm rot="5400000">
            <a:off x="-46385" y="2701446"/>
            <a:ext cx="2875613" cy="13899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3"/>
          <p:cNvPicPr>
            <a:picLocks noChangeAspect="1"/>
          </p:cNvPicPr>
          <p:nvPr/>
        </p:nvPicPr>
        <p:blipFill>
          <a:blip r:embed="rId3"/>
          <a:stretch>
            <a:fillRect/>
          </a:stretch>
        </p:blipFill>
        <p:spPr>
          <a:xfrm>
            <a:off x="1752259" y="726227"/>
            <a:ext cx="6335674" cy="8094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p:cNvPicPr/>
          <p:nvPr/>
        </p:nvPicPr>
        <p:blipFill>
          <a:blip r:embed="rId4"/>
          <a:stretch>
            <a:fillRect/>
          </a:stretch>
        </p:blipFill>
        <p:spPr>
          <a:xfrm>
            <a:off x="2509466" y="3982425"/>
            <a:ext cx="2410630" cy="1703568"/>
          </a:xfrm>
          <a:prstGeom prst="rect">
            <a:avLst/>
          </a:prstGeom>
        </p:spPr>
      </p:pic>
      <p:sp>
        <p:nvSpPr>
          <p:cNvPr id="7" name="Rectangle 6"/>
          <p:cNvSpPr/>
          <p:nvPr/>
        </p:nvSpPr>
        <p:spPr>
          <a:xfrm>
            <a:off x="2414789" y="1958595"/>
            <a:ext cx="6073490" cy="1569660"/>
          </a:xfrm>
          <a:prstGeom prst="rect">
            <a:avLst/>
          </a:prstGeom>
        </p:spPr>
        <p:txBody>
          <a:bodyPr wrap="square">
            <a:spAutoFit/>
          </a:bodyPr>
          <a:lstStyle/>
          <a:p>
            <a:pPr>
              <a:lnSpc>
                <a:spcPct val="100000"/>
              </a:lnSpc>
              <a:spcBef>
                <a:spcPct val="0"/>
              </a:spcBef>
              <a:buFontTx/>
              <a:buNone/>
            </a:pPr>
            <a:r>
              <a:rPr lang="en-GB" sz="1600" dirty="0"/>
              <a:t>You could create a large piece of land art on the ground that could be seen from an upstairs window.  </a:t>
            </a:r>
            <a:r>
              <a:rPr lang="en-GB" sz="1600" dirty="0" smtClean="0"/>
              <a:t>Have a family member interact with your land-art.  Capture the image using your photography skills.  </a:t>
            </a:r>
          </a:p>
          <a:p>
            <a:pPr>
              <a:lnSpc>
                <a:spcPct val="100000"/>
              </a:lnSpc>
              <a:spcBef>
                <a:spcPct val="0"/>
              </a:spcBef>
              <a:buFontTx/>
              <a:buNone/>
            </a:pPr>
            <a:endParaRPr lang="en-GB" sz="1600" dirty="0"/>
          </a:p>
          <a:p>
            <a:pPr>
              <a:lnSpc>
                <a:spcPct val="100000"/>
              </a:lnSpc>
              <a:spcBef>
                <a:spcPct val="0"/>
              </a:spcBef>
              <a:buFontTx/>
              <a:buNone/>
            </a:pPr>
            <a:r>
              <a:rPr lang="en-GB" sz="1600" dirty="0" smtClean="0"/>
              <a:t>Create an outline image of a bird, insect or flower.  </a:t>
            </a:r>
            <a:endParaRPr lang="en-GB" sz="1600" dirty="0"/>
          </a:p>
        </p:txBody>
      </p:sp>
      <p:pic>
        <p:nvPicPr>
          <p:cNvPr id="8" name="Picture 7"/>
          <p:cNvPicPr>
            <a:picLocks noChangeAspect="1"/>
          </p:cNvPicPr>
          <p:nvPr/>
        </p:nvPicPr>
        <p:blipFill>
          <a:blip r:embed="rId5"/>
          <a:stretch>
            <a:fillRect/>
          </a:stretch>
        </p:blipFill>
        <p:spPr>
          <a:xfrm>
            <a:off x="605373" y="617226"/>
            <a:ext cx="695325" cy="2952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TextBox 8"/>
          <p:cNvSpPr txBox="1"/>
          <p:nvPr/>
        </p:nvSpPr>
        <p:spPr>
          <a:xfrm>
            <a:off x="5100034" y="3910879"/>
            <a:ext cx="3388245" cy="1600438"/>
          </a:xfrm>
          <a:prstGeom prst="rect">
            <a:avLst/>
          </a:prstGeom>
          <a:noFill/>
        </p:spPr>
        <p:txBody>
          <a:bodyPr wrap="square" rtlCol="0">
            <a:spAutoFit/>
          </a:bodyPr>
          <a:lstStyle/>
          <a:p>
            <a:r>
              <a:rPr lang="en-GB" b="1" dirty="0" smtClean="0"/>
              <a:t>Top-tip:</a:t>
            </a:r>
          </a:p>
          <a:p>
            <a:r>
              <a:rPr lang="en-GB" sz="1600" dirty="0" smtClean="0"/>
              <a:t>Plan your work first.</a:t>
            </a:r>
          </a:p>
          <a:p>
            <a:r>
              <a:rPr lang="en-GB" sz="1600" dirty="0" smtClean="0"/>
              <a:t>You could use flour or small grain pulses to layout a guideline of your desired shape and then place the natural materials over.  </a:t>
            </a:r>
            <a:endParaRPr lang="en-GB" sz="1600" dirty="0"/>
          </a:p>
        </p:txBody>
      </p:sp>
    </p:spTree>
    <p:extLst>
      <p:ext uri="{BB962C8B-B14F-4D97-AF65-F5344CB8AC3E}">
        <p14:creationId xmlns:p14="http://schemas.microsoft.com/office/powerpoint/2010/main" val="768889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785611" y="646321"/>
            <a:ext cx="7324732" cy="71884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TextBox 3"/>
          <p:cNvSpPr txBox="1"/>
          <p:nvPr/>
        </p:nvSpPr>
        <p:spPr>
          <a:xfrm>
            <a:off x="785611" y="1581488"/>
            <a:ext cx="7453232" cy="4770537"/>
          </a:xfrm>
          <a:prstGeom prst="rect">
            <a:avLst/>
          </a:prstGeom>
          <a:noFill/>
        </p:spPr>
        <p:txBody>
          <a:bodyPr wrap="square" rtlCol="0">
            <a:spAutoFit/>
          </a:bodyPr>
          <a:lstStyle/>
          <a:p>
            <a:r>
              <a:rPr lang="en-GB" sz="1600" dirty="0" smtClean="0"/>
              <a:t>Let’s have a go at mastering your photography skills!</a:t>
            </a:r>
          </a:p>
          <a:p>
            <a:endParaRPr lang="en-GB" sz="1600" dirty="0"/>
          </a:p>
          <a:p>
            <a:r>
              <a:rPr lang="en-GB" sz="1600" dirty="0" smtClean="0"/>
              <a:t>Your task is to use a camera to capture interesting images found in your own or local environment.  This could be unusual patterns found in nature, such as tree bark or you may see human characteristics in the shape of a trees branches.  You may simply discover something really beautiful and feel inspired to take a photograph of it.  </a:t>
            </a:r>
          </a:p>
          <a:p>
            <a:r>
              <a:rPr lang="en-GB" sz="1600" dirty="0" smtClean="0"/>
              <a:t>Remember to use the rule of thirds and a variety of viewpoints:</a:t>
            </a:r>
          </a:p>
          <a:p>
            <a:pPr marL="285750" indent="-285750">
              <a:buFont typeface="Arial" panose="020B0604020202020204" pitchFamily="34" charset="0"/>
              <a:buChar char="•"/>
            </a:pPr>
            <a:r>
              <a:rPr lang="en-GB" sz="1600" dirty="0" smtClean="0"/>
              <a:t>shoot from the hip </a:t>
            </a:r>
          </a:p>
          <a:p>
            <a:pPr marL="285750" indent="-285750">
              <a:buFont typeface="Arial" panose="020B0604020202020204" pitchFamily="34" charset="0"/>
              <a:buChar char="•"/>
            </a:pPr>
            <a:r>
              <a:rPr lang="en-GB" sz="1600" dirty="0" smtClean="0"/>
              <a:t>high angled shots</a:t>
            </a:r>
          </a:p>
          <a:p>
            <a:pPr marL="285750" indent="-285750">
              <a:buFont typeface="Arial" panose="020B0604020202020204" pitchFamily="34" charset="0"/>
              <a:buChar char="•"/>
            </a:pPr>
            <a:r>
              <a:rPr lang="en-GB" sz="1600" dirty="0" smtClean="0"/>
              <a:t>low angle shots.  </a:t>
            </a:r>
          </a:p>
          <a:p>
            <a:r>
              <a:rPr lang="en-GB" sz="1600" dirty="0" smtClean="0"/>
              <a:t>  </a:t>
            </a:r>
          </a:p>
          <a:p>
            <a:r>
              <a:rPr lang="en-GB" sz="1600" dirty="0" smtClean="0"/>
              <a:t>You could try capturing some time lapse shots.  Maybe an opening flower, just like Mr Humble did with the beautiful Poppy.  </a:t>
            </a:r>
          </a:p>
          <a:p>
            <a:r>
              <a:rPr lang="en-GB" sz="1600" dirty="0" smtClean="0"/>
              <a:t>It is up to you.  </a:t>
            </a:r>
          </a:p>
          <a:p>
            <a:endParaRPr lang="en-GB" sz="1600" dirty="0" smtClean="0"/>
          </a:p>
          <a:p>
            <a:r>
              <a:rPr lang="en-GB" sz="1600" dirty="0" smtClean="0"/>
              <a:t>Take a look on the next slide of some of the interesting patterns and shapes I captured on camera during my daily exercise out and about.  I tried my best to follow Mr Humbles advice.  </a:t>
            </a:r>
            <a:endParaRPr lang="en-GB" sz="1600" dirty="0"/>
          </a:p>
        </p:txBody>
      </p:sp>
    </p:spTree>
    <p:extLst>
      <p:ext uri="{BB962C8B-B14F-4D97-AF65-F5344CB8AC3E}">
        <p14:creationId xmlns:p14="http://schemas.microsoft.com/office/powerpoint/2010/main" val="9063104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3844984" y="4284133"/>
            <a:ext cx="1916808" cy="1437606"/>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3360978" y="886051"/>
            <a:ext cx="2973404" cy="2457006"/>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6208692" y="867320"/>
            <a:ext cx="2308533" cy="1731400"/>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6152542" y="3643355"/>
            <a:ext cx="2200856" cy="1650642"/>
          </a:xfrm>
          <a:prstGeom prst="rect">
            <a:avLst/>
          </a:prstGeom>
        </p:spPr>
      </p:pic>
      <p:sp>
        <p:nvSpPr>
          <p:cNvPr id="12" name="TextBox 11"/>
          <p:cNvSpPr txBox="1"/>
          <p:nvPr/>
        </p:nvSpPr>
        <p:spPr>
          <a:xfrm>
            <a:off x="3716601" y="3637140"/>
            <a:ext cx="2036135" cy="338554"/>
          </a:xfrm>
          <a:prstGeom prst="rect">
            <a:avLst/>
          </a:prstGeom>
          <a:noFill/>
        </p:spPr>
        <p:txBody>
          <a:bodyPr wrap="none" rtlCol="0">
            <a:spAutoFit/>
          </a:bodyPr>
          <a:lstStyle/>
          <a:p>
            <a:r>
              <a:rPr lang="en-GB" sz="1600" dirty="0" smtClean="0"/>
              <a:t>Taken from the hip. </a:t>
            </a:r>
            <a:endParaRPr lang="en-GB" sz="1600" dirty="0"/>
          </a:p>
        </p:txBody>
      </p:sp>
      <p:pic>
        <p:nvPicPr>
          <p:cNvPr id="13" name="Picture 12"/>
          <p:cNvPicPr>
            <a:picLocks noChangeAspect="1"/>
          </p:cNvPicPr>
          <p:nvPr/>
        </p:nvPicPr>
        <p:blipFill>
          <a:blip r:embed="rId6"/>
          <a:stretch>
            <a:fillRect/>
          </a:stretch>
        </p:blipFill>
        <p:spPr>
          <a:xfrm>
            <a:off x="1217448" y="4367206"/>
            <a:ext cx="2533650" cy="1933575"/>
          </a:xfrm>
          <a:prstGeom prst="rect">
            <a:avLst/>
          </a:prstGeom>
        </p:spPr>
      </p:pic>
      <p:pic>
        <p:nvPicPr>
          <p:cNvPr id="5" name="Picture 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400000">
            <a:off x="377574" y="3594955"/>
            <a:ext cx="2471131" cy="1853349"/>
          </a:xfrm>
          <a:prstGeom prst="rect">
            <a:avLst/>
          </a:prstGeom>
        </p:spPr>
      </p:pic>
      <p:pic>
        <p:nvPicPr>
          <p:cNvPr id="14" name="Picture 13"/>
          <p:cNvPicPr>
            <a:picLocks noChangeAspect="1"/>
          </p:cNvPicPr>
          <p:nvPr/>
        </p:nvPicPr>
        <p:blipFill>
          <a:blip r:embed="rId8"/>
          <a:stretch>
            <a:fillRect/>
          </a:stretch>
        </p:blipFill>
        <p:spPr>
          <a:xfrm>
            <a:off x="686465" y="1186730"/>
            <a:ext cx="2873844" cy="2099334"/>
          </a:xfrm>
          <a:prstGeom prst="rect">
            <a:avLst/>
          </a:prstGeom>
        </p:spPr>
      </p:pic>
      <p:pic>
        <p:nvPicPr>
          <p:cNvPr id="11" name="Picture 1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5400000">
            <a:off x="339031" y="867321"/>
            <a:ext cx="2308531" cy="1731398"/>
          </a:xfrm>
          <a:prstGeom prst="rect">
            <a:avLst/>
          </a:prstGeom>
        </p:spPr>
      </p:pic>
      <p:sp>
        <p:nvSpPr>
          <p:cNvPr id="15" name="Rectangle 14"/>
          <p:cNvSpPr/>
          <p:nvPr/>
        </p:nvSpPr>
        <p:spPr>
          <a:xfrm>
            <a:off x="3848694" y="5932555"/>
            <a:ext cx="2165978" cy="338554"/>
          </a:xfrm>
          <a:prstGeom prst="rect">
            <a:avLst/>
          </a:prstGeom>
        </p:spPr>
        <p:txBody>
          <a:bodyPr wrap="none">
            <a:spAutoFit/>
          </a:bodyPr>
          <a:lstStyle/>
          <a:p>
            <a:r>
              <a:rPr lang="en-GB" sz="1600" dirty="0" smtClean="0"/>
              <a:t>Taken from low angle</a:t>
            </a:r>
            <a:endParaRPr lang="en-GB" sz="1600" dirty="0"/>
          </a:p>
        </p:txBody>
      </p:sp>
      <p:sp>
        <p:nvSpPr>
          <p:cNvPr id="16" name="Rectangle 15"/>
          <p:cNvSpPr/>
          <p:nvPr/>
        </p:nvSpPr>
        <p:spPr>
          <a:xfrm>
            <a:off x="6033789" y="5569104"/>
            <a:ext cx="2420856" cy="338554"/>
          </a:xfrm>
          <a:prstGeom prst="rect">
            <a:avLst/>
          </a:prstGeom>
        </p:spPr>
        <p:txBody>
          <a:bodyPr wrap="none">
            <a:spAutoFit/>
          </a:bodyPr>
          <a:lstStyle/>
          <a:p>
            <a:r>
              <a:rPr lang="en-GB" sz="1600" dirty="0"/>
              <a:t>Taken from </a:t>
            </a:r>
            <a:r>
              <a:rPr lang="en-GB" sz="1600" dirty="0" smtClean="0"/>
              <a:t>a high angle</a:t>
            </a:r>
            <a:endParaRPr lang="en-GB" sz="1600" dirty="0"/>
          </a:p>
        </p:txBody>
      </p:sp>
      <p:sp>
        <p:nvSpPr>
          <p:cNvPr id="17" name="Rectangle 16"/>
          <p:cNvSpPr/>
          <p:nvPr/>
        </p:nvSpPr>
        <p:spPr>
          <a:xfrm>
            <a:off x="6309768" y="2835380"/>
            <a:ext cx="2415473" cy="584775"/>
          </a:xfrm>
          <a:prstGeom prst="rect">
            <a:avLst/>
          </a:prstGeom>
        </p:spPr>
        <p:txBody>
          <a:bodyPr wrap="square">
            <a:spAutoFit/>
          </a:bodyPr>
          <a:lstStyle/>
          <a:p>
            <a:r>
              <a:rPr lang="en-GB" sz="1600" dirty="0"/>
              <a:t>Taken </a:t>
            </a:r>
            <a:r>
              <a:rPr lang="en-GB" sz="1600" dirty="0" smtClean="0"/>
              <a:t>with the main subject to the left</a:t>
            </a:r>
            <a:endParaRPr lang="en-GB" sz="1600" dirty="0"/>
          </a:p>
        </p:txBody>
      </p:sp>
    </p:spTree>
    <p:extLst>
      <p:ext uri="{BB962C8B-B14F-4D97-AF65-F5344CB8AC3E}">
        <p14:creationId xmlns:p14="http://schemas.microsoft.com/office/powerpoint/2010/main" val="6780268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8866" y="2346332"/>
            <a:ext cx="8220075" cy="994306"/>
          </a:xfrm>
        </p:spPr>
        <p:txBody>
          <a:bodyPr/>
          <a:lstStyle/>
          <a:p>
            <a:r>
              <a:rPr lang="en-GB" dirty="0" smtClean="0"/>
              <a:t>Good luck – </a:t>
            </a:r>
            <a:br>
              <a:rPr lang="en-GB" dirty="0" smtClean="0"/>
            </a:br>
            <a:r>
              <a:rPr lang="en-GB" dirty="0" smtClean="0"/>
              <a:t>have fun and be creative!</a:t>
            </a:r>
            <a:br>
              <a:rPr lang="en-GB" dirty="0" smtClean="0"/>
            </a:br>
            <a:r>
              <a:rPr lang="en-GB" dirty="0" smtClean="0"/>
              <a:t>I can’t wait to see your work.  </a:t>
            </a:r>
            <a:endParaRPr lang="en-GB" dirty="0"/>
          </a:p>
        </p:txBody>
      </p:sp>
    </p:spTree>
    <p:extLst>
      <p:ext uri="{BB962C8B-B14F-4D97-AF65-F5344CB8AC3E}">
        <p14:creationId xmlns:p14="http://schemas.microsoft.com/office/powerpoint/2010/main" val="37465137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a:blip r:embed="rId2"/>
          <a:stretch>
            <a:fillRect/>
          </a:stretch>
        </p:blipFill>
        <p:spPr>
          <a:xfrm>
            <a:off x="4597757" y="4327489"/>
            <a:ext cx="3103809" cy="1751339"/>
          </a:xfrm>
          <a:prstGeom prst="rect">
            <a:avLst/>
          </a:prstGeom>
        </p:spPr>
      </p:pic>
      <p:sp>
        <p:nvSpPr>
          <p:cNvPr id="4" name="TextBox 3"/>
          <p:cNvSpPr txBox="1"/>
          <p:nvPr/>
        </p:nvSpPr>
        <p:spPr>
          <a:xfrm>
            <a:off x="824247" y="746975"/>
            <a:ext cx="6877319" cy="3416320"/>
          </a:xfrm>
          <a:prstGeom prst="rect">
            <a:avLst/>
          </a:prstGeom>
          <a:noFill/>
        </p:spPr>
        <p:txBody>
          <a:bodyPr wrap="square" rtlCol="0">
            <a:spAutoFit/>
          </a:bodyPr>
          <a:lstStyle/>
          <a:p>
            <a:r>
              <a:rPr lang="en-GB" dirty="0" smtClean="0"/>
              <a:t>Now it is time to Reflect on the work you have completed during this project.  </a:t>
            </a:r>
          </a:p>
          <a:p>
            <a:endParaRPr lang="en-GB" dirty="0"/>
          </a:p>
          <a:p>
            <a:r>
              <a:rPr lang="en-GB" dirty="0" smtClean="0"/>
              <a:t>You can download a prepared worksheet and fill in the reflective questions or complete the worksheet online (word document).  </a:t>
            </a:r>
          </a:p>
          <a:p>
            <a:endParaRPr lang="en-GB" dirty="0"/>
          </a:p>
          <a:p>
            <a:r>
              <a:rPr lang="en-GB" dirty="0" smtClean="0"/>
              <a:t>I would love to read your thoughts about your artwork and the art challenges I set you.  Also I’m so looking forward to seeing your fabulous photographs of your land-art creations. </a:t>
            </a:r>
          </a:p>
          <a:p>
            <a:endParaRPr lang="en-GB" dirty="0" smtClean="0"/>
          </a:p>
          <a:p>
            <a:r>
              <a:rPr lang="en-GB" dirty="0" smtClean="0"/>
              <a:t>I know Mr Humble will be very interested to see how well you mastered using his top tip – ‘The rule of thirds’.    </a:t>
            </a:r>
            <a:endParaRPr lang="en-GB" dirty="0"/>
          </a:p>
        </p:txBody>
      </p:sp>
    </p:spTree>
    <p:extLst>
      <p:ext uri="{BB962C8B-B14F-4D97-AF65-F5344CB8AC3E}">
        <p14:creationId xmlns:p14="http://schemas.microsoft.com/office/powerpoint/2010/main" val="1986018279"/>
      </p:ext>
    </p:extLst>
  </p:cSld>
  <p:clrMapOvr>
    <a:masterClrMapping/>
  </p:clrMapOvr>
</p:sld>
</file>

<file path=ppt/theme/theme1.xml><?xml version="1.0" encoding="utf-8"?>
<a:theme xmlns:a="http://schemas.openxmlformats.org/drawingml/2006/main" name="Office Theme">
  <a:themeElements>
    <a:clrScheme name="Twinkl Template">
      <a:dk1>
        <a:srgbClr val="1C1C1C"/>
      </a:dk1>
      <a:lt1>
        <a:sysClr val="window" lastClr="FFFFFF"/>
      </a:lt1>
      <a:dk2>
        <a:srgbClr val="4A4A4A"/>
      </a:dk2>
      <a:lt2>
        <a:srgbClr val="F4F2F2"/>
      </a:lt2>
      <a:accent1>
        <a:srgbClr val="E34192"/>
      </a:accent1>
      <a:accent2>
        <a:srgbClr val="EB8634"/>
      </a:accent2>
      <a:accent3>
        <a:srgbClr val="E6C734"/>
      </a:accent3>
      <a:accent4>
        <a:srgbClr val="79AD42"/>
      </a:accent4>
      <a:accent5>
        <a:srgbClr val="23A7F9"/>
      </a:accent5>
      <a:accent6>
        <a:srgbClr val="954EBE"/>
      </a:accent6>
      <a:hlink>
        <a:srgbClr val="23A7F9"/>
      </a:hlink>
      <a:folHlink>
        <a:srgbClr val="757070"/>
      </a:folHlink>
    </a:clrScheme>
    <a:fontScheme name="Custom 1">
      <a:majorFont>
        <a:latin typeface="Twinkl Sb"/>
        <a:ea typeface=""/>
        <a:cs typeface=""/>
      </a:majorFont>
      <a:minorFont>
        <a:latin typeface="Twink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8A0DB"/>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owerPoint Guidance.pptx" id="{A1786ED3-4A83-4E52-97FB-5BB8F2F68775}" vid="{F1370A2B-D63B-458B-B1CD-13966C42519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Template</Template>
  <TotalTime>6733</TotalTime>
  <Words>1169</Words>
  <Application>Microsoft Office PowerPoint</Application>
  <PresentationFormat>On-screen Show (4:3)</PresentationFormat>
  <Paragraphs>83</Paragraphs>
  <Slides>23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Twinkl</vt:lpstr>
      <vt:lpstr>Tuffy</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Mr Humbles Top-Tip -  How to take  the ‘Perfect Picture’! </vt:lpstr>
      <vt:lpstr>PowerPoint Presentation</vt:lpstr>
      <vt:lpstr>PowerPoint Presentation</vt:lpstr>
      <vt:lpstr>PowerPoint Presentation</vt:lpstr>
      <vt:lpstr>Challenge Land Art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Good luck –  have fun and be creative! I can’t wait to see your work.  </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Guidance</dc:title>
  <dc:creator>Thomas Boughton</dc:creator>
  <cp:lastModifiedBy>M Wiblin</cp:lastModifiedBy>
  <cp:revision>78</cp:revision>
  <dcterms:created xsi:type="dcterms:W3CDTF">2019-07-10T09:35:08Z</dcterms:created>
  <dcterms:modified xsi:type="dcterms:W3CDTF">2020-05-04T14:47:22Z</dcterms:modified>
</cp:coreProperties>
</file>