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handoutMasterIdLst>
    <p:handoutMasterId r:id="rId29"/>
  </p:handoutMasterIdLst>
  <p:sldIdLst>
    <p:sldId id="319" r:id="rId2"/>
    <p:sldId id="258" r:id="rId3"/>
    <p:sldId id="263" r:id="rId4"/>
    <p:sldId id="293" r:id="rId5"/>
    <p:sldId id="294" r:id="rId6"/>
    <p:sldId id="295" r:id="rId7"/>
    <p:sldId id="286" r:id="rId8"/>
    <p:sldId id="304" r:id="rId9"/>
    <p:sldId id="305" r:id="rId10"/>
    <p:sldId id="306" r:id="rId11"/>
    <p:sldId id="307" r:id="rId12"/>
    <p:sldId id="278" r:id="rId13"/>
    <p:sldId id="310" r:id="rId14"/>
    <p:sldId id="311" r:id="rId15"/>
    <p:sldId id="325" r:id="rId16"/>
    <p:sldId id="320" r:id="rId17"/>
    <p:sldId id="321" r:id="rId18"/>
    <p:sldId id="322" r:id="rId19"/>
    <p:sldId id="323" r:id="rId20"/>
    <p:sldId id="324" r:id="rId21"/>
    <p:sldId id="312" r:id="rId22"/>
    <p:sldId id="313" r:id="rId23"/>
    <p:sldId id="314" r:id="rId24"/>
    <p:sldId id="315" r:id="rId25"/>
    <p:sldId id="316" r:id="rId26"/>
    <p:sldId id="302" r:id="rId27"/>
    <p:sldId id="285" r:id="rId28"/>
  </p:sldIdLst>
  <p:sldSz cx="9144000" cy="6858000" type="screen4x3"/>
  <p:notesSz cx="6858000" cy="9144000"/>
  <p:embeddedFontLst>
    <p:embeddedFont>
      <p:font typeface="Sassoon Infant Md" panose="02000603050000020003" charset="0"/>
      <p:regular r:id="rId30"/>
    </p:embeddedFont>
    <p:embeddedFont>
      <p:font typeface="Calibri" panose="020F0502020204030204" pitchFamily="34" charset="0"/>
      <p:regular r:id="rId31"/>
      <p:bold r:id="rId32"/>
      <p:italic r:id="rId33"/>
      <p:boldItalic r:id="rId34"/>
    </p:embeddedFont>
    <p:embeddedFont>
      <p:font typeface="Sassoon Infant Rg" panose="02000503030000020003" charset="0"/>
      <p:regular r:id="rId35"/>
      <p:bold r:id="rId36"/>
    </p:embeddedFont>
    <p:embeddedFont>
      <p:font typeface="BPreplay" panose="0200050300000002000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17" userDrawn="1">
          <p15:clr>
            <a:srgbClr val="A4A3A4"/>
          </p15:clr>
        </p15:guide>
        <p15:guide id="5" orient="horz" pos="3997" userDrawn="1">
          <p15:clr>
            <a:srgbClr val="A4A3A4"/>
          </p15:clr>
        </p15:guide>
        <p15:guide id="6" pos="5443" userDrawn="1">
          <p15:clr>
            <a:srgbClr val="A4A3A4"/>
          </p15:clr>
        </p15:guide>
        <p15:guide id="7" orient="horz" pos="323" userDrawn="1">
          <p15:clr>
            <a:srgbClr val="A4A3A4"/>
          </p15:clr>
        </p15:guide>
        <p15:guide id="8" pos="476" userDrawn="1">
          <p15:clr>
            <a:srgbClr val="A4A3A4"/>
          </p15:clr>
        </p15:guide>
        <p15:guide id="9" orient="horz" pos="459" userDrawn="1">
          <p15:clr>
            <a:srgbClr val="A4A3A4"/>
          </p15:clr>
        </p15:guide>
        <p15:guide id="10" orient="horz" pos="3861"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B96A"/>
    <a:srgbClr val="C3D7A9"/>
    <a:srgbClr val="C7F773"/>
    <a:srgbClr val="E1FBB4"/>
    <a:srgbClr val="048163"/>
    <a:srgbClr val="FFFFE1"/>
    <a:srgbClr val="FDFDFD"/>
    <a:srgbClr val="5E8043"/>
    <a:srgbClr val="FEFBDA"/>
    <a:srgbClr val="AD8C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33" autoAdjust="0"/>
    <p:restoredTop sz="94660"/>
  </p:normalViewPr>
  <p:slideViewPr>
    <p:cSldViewPr snapToGrid="0" showGuides="1">
      <p:cViewPr varScale="1">
        <p:scale>
          <a:sx n="74" d="100"/>
          <a:sy n="74" d="100"/>
        </p:scale>
        <p:origin x="1266" y="72"/>
      </p:cViewPr>
      <p:guideLst>
        <p:guide orient="horz" pos="2160"/>
        <p:guide pos="2880"/>
        <p:guide pos="317"/>
        <p:guide orient="horz" pos="3997"/>
        <p:guide pos="5443"/>
        <p:guide orient="horz" pos="323"/>
        <p:guide pos="476"/>
        <p:guide orient="horz" pos="459"/>
        <p:guide orient="horz" pos="3861"/>
        <p:guide pos="5284"/>
      </p:guideLst>
    </p:cSldViewPr>
  </p:slideViewPr>
  <p:notesTextViewPr>
    <p:cViewPr>
      <p:scale>
        <a:sx n="1" d="1"/>
        <a:sy n="1" d="1"/>
      </p:scale>
      <p:origin x="0" y="0"/>
    </p:cViewPr>
  </p:notesTextViewPr>
  <p:notesViewPr>
    <p:cSldViewPr snapToGrid="0" showGuides="1">
      <p:cViewPr varScale="1">
        <p:scale>
          <a:sx n="86" d="100"/>
          <a:sy n="86" d="100"/>
        </p:scale>
        <p:origin x="292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29/04/2020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ounded Rectangle 10"/>
          <p:cNvSpPr/>
          <p:nvPr userDrawn="1"/>
        </p:nvSpPr>
        <p:spPr bwMode="auto">
          <a:xfrm>
            <a:off x="457199"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 </a:t>
            </a:r>
          </a:p>
        </p:txBody>
      </p:sp>
      <p:sp>
        <p:nvSpPr>
          <p:cNvPr id="2" name="Title 1"/>
          <p:cNvSpPr>
            <a:spLocks noGrp="1"/>
          </p:cNvSpPr>
          <p:nvPr>
            <p:ph type="ctrTitle"/>
          </p:nvPr>
        </p:nvSpPr>
        <p:spPr>
          <a:xfrm>
            <a:off x="466725" y="1122363"/>
            <a:ext cx="8201025" cy="2387600"/>
          </a:xfrm>
        </p:spPr>
        <p:txBody>
          <a:bodyPr anchor="ctr" anchorCtr="1">
            <a:normAutofit/>
          </a:bodyPr>
          <a:lstStyle>
            <a:lvl1pPr algn="ctr">
              <a:defRPr sz="4000">
                <a:latin typeface="Sassoon Infant Md" panose="02000603050000020003" pitchFamily="50" charset="0"/>
              </a:defRPr>
            </a:lvl1pPr>
          </a:lstStyle>
          <a:p>
            <a:r>
              <a:rPr lang="en-US" dirty="0"/>
              <a:t>Click to edit Master title style</a:t>
            </a:r>
          </a:p>
        </p:txBody>
      </p:sp>
      <p:sp>
        <p:nvSpPr>
          <p:cNvPr id="3" name="Subtitle 2"/>
          <p:cNvSpPr>
            <a:spLocks noGrp="1"/>
          </p:cNvSpPr>
          <p:nvPr>
            <p:ph type="subTitle" idx="1"/>
          </p:nvPr>
        </p:nvSpPr>
        <p:spPr>
          <a:xfrm>
            <a:off x="466725" y="3602038"/>
            <a:ext cx="8201025" cy="1655762"/>
          </a:xfrm>
        </p:spPr>
        <p:txBody>
          <a:bodyPr/>
          <a:lstStyle>
            <a:lvl1pPr marL="0" indent="0" algn="ctr">
              <a:buNone/>
              <a:defRPr sz="2400">
                <a:latin typeface="Sassoon Infant Rg" panose="02000503030000020003" pitchFamily="50" charset="0"/>
                <a:ea typeface="Sassoon Infant Rg" panose="02000503030000020003"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87193" y="6701545"/>
            <a:ext cx="584807" cy="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9"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 </a:t>
            </a:r>
          </a:p>
        </p:txBody>
      </p:sp>
      <p:sp>
        <p:nvSpPr>
          <p:cNvPr id="2" name="Title 1"/>
          <p:cNvSpPr>
            <a:spLocks noGrp="1"/>
          </p:cNvSpPr>
          <p:nvPr>
            <p:ph type="title"/>
          </p:nvPr>
        </p:nvSpPr>
        <p:spPr>
          <a:xfrm>
            <a:off x="457198" y="485773"/>
            <a:ext cx="8220075" cy="1595581"/>
          </a:xfrm>
        </p:spPr>
        <p:txBody>
          <a:bodyPr>
            <a:normAutofit/>
          </a:bodyPr>
          <a:lstStyle>
            <a:lvl1pPr>
              <a:defRPr sz="4000" b="1">
                <a:latin typeface="Sassoon Infant Md" panose="02000603050000020003" pitchFamily="50" charset="0"/>
              </a:defRPr>
            </a:lvl1pPr>
          </a:lstStyle>
          <a:p>
            <a:r>
              <a:rPr lang="en-US" dirty="0"/>
              <a:t>Click to edit Master title style</a:t>
            </a:r>
          </a:p>
        </p:txBody>
      </p:sp>
      <p:sp>
        <p:nvSpPr>
          <p:cNvPr id="3" name="Content Placeholder 2"/>
          <p:cNvSpPr>
            <a:spLocks noGrp="1"/>
          </p:cNvSpPr>
          <p:nvPr>
            <p:ph idx="1"/>
          </p:nvPr>
        </p:nvSpPr>
        <p:spPr>
          <a:xfrm>
            <a:off x="457197" y="2153354"/>
            <a:ext cx="8220075" cy="4242683"/>
          </a:xfrm>
        </p:spPr>
        <p:txBody>
          <a:bodyPr/>
          <a:lstStyle>
            <a:lvl1pPr>
              <a:defRPr sz="1800">
                <a:latin typeface="Sassoon Infant Rg" panose="02000503030000020003" pitchFamily="50" charset="0"/>
                <a:ea typeface="Sassoon Infant Rg" panose="02000503030000020003" pitchFamily="50" charset="0"/>
              </a:defRPr>
            </a:lvl1pPr>
            <a:lvl2pPr>
              <a:defRPr sz="1600">
                <a:latin typeface="Sassoon Infant Rg" panose="02000503030000020003" pitchFamily="50" charset="0"/>
                <a:ea typeface="Sassoon Infant Rg" panose="02000503030000020003" pitchFamily="50" charset="0"/>
              </a:defRPr>
            </a:lvl2pPr>
            <a:lvl3pPr>
              <a:defRPr sz="1400">
                <a:latin typeface="Sassoon Infant Rg" panose="02000503030000020003" pitchFamily="50" charset="0"/>
                <a:ea typeface="Sassoon Infant Rg" panose="02000503030000020003" pitchFamily="50" charset="0"/>
              </a:defRPr>
            </a:lvl3pPr>
            <a:lvl4pPr>
              <a:defRPr sz="1400">
                <a:latin typeface="Sassoon Infant Rg" panose="02000503030000020003" pitchFamily="50" charset="0"/>
                <a:ea typeface="Sassoon Infant Rg" panose="02000503030000020003" pitchFamily="50" charset="0"/>
              </a:defRPr>
            </a:lvl4pPr>
            <a:lvl5pPr>
              <a:defRPr sz="1400">
                <a:latin typeface="Sassoon Infant Rg" panose="02000503030000020003" pitchFamily="50" charset="0"/>
                <a:ea typeface="Sassoon Infant Rg" panose="02000503030000020003"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87193" y="6701545"/>
            <a:ext cx="584807" cy="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Title 1"/>
          <p:cNvSpPr>
            <a:spLocks noGrp="1"/>
          </p:cNvSpPr>
          <p:nvPr>
            <p:ph type="title"/>
          </p:nvPr>
        </p:nvSpPr>
        <p:spPr>
          <a:xfrm>
            <a:off x="476249" y="549275"/>
            <a:ext cx="8181975" cy="1325563"/>
          </a:xfrm>
          <a:noFill/>
          <a:ln>
            <a:noFill/>
          </a:ln>
        </p:spPr>
        <p:txBody>
          <a:bodyPr>
            <a:normAutofit/>
          </a:bodyPr>
          <a:lstStyle>
            <a:lvl1pPr>
              <a:defRPr sz="4000" b="1">
                <a:latin typeface="Sassoon Infant Md" panose="02000603050000020003" pitchFamily="50" charset="0"/>
              </a:defRPr>
            </a:lvl1pPr>
          </a:lstStyle>
          <a:p>
            <a:r>
              <a:rPr lang="en-US" dirty="0"/>
              <a:t>Click to edit Master title style</a:t>
            </a:r>
          </a:p>
        </p:txBody>
      </p:sp>
      <p:sp>
        <p:nvSpPr>
          <p:cNvPr id="3" name="Content Placeholder 2"/>
          <p:cNvSpPr>
            <a:spLocks noGrp="1"/>
          </p:cNvSpPr>
          <p:nvPr>
            <p:ph idx="1"/>
          </p:nvPr>
        </p:nvSpPr>
        <p:spPr>
          <a:xfrm>
            <a:off x="481012" y="2014537"/>
            <a:ext cx="8181975" cy="4351338"/>
          </a:xfrm>
          <a:noFill/>
          <a:ln>
            <a:noFill/>
          </a:ln>
        </p:spPr>
        <p:txBody>
          <a:bodyPr/>
          <a:lstStyle>
            <a:lvl1pPr>
              <a:defRPr sz="1800">
                <a:latin typeface="Sassoon Infant Rg" panose="02000503030000020003" pitchFamily="50" charset="0"/>
                <a:ea typeface="Sassoon Infant Rg" panose="02000503030000020003" pitchFamily="50" charset="0"/>
              </a:defRPr>
            </a:lvl1pPr>
            <a:lvl2pPr>
              <a:defRPr sz="1600">
                <a:latin typeface="Sassoon Infant Rg" panose="02000503030000020003" pitchFamily="50" charset="0"/>
                <a:ea typeface="Sassoon Infant Rg" panose="02000503030000020003" pitchFamily="50" charset="0"/>
              </a:defRPr>
            </a:lvl2pPr>
            <a:lvl3pPr>
              <a:defRPr sz="1400">
                <a:latin typeface="Sassoon Infant Rg" panose="02000503030000020003" pitchFamily="50" charset="0"/>
                <a:ea typeface="Sassoon Infant Rg" panose="02000503030000020003" pitchFamily="50" charset="0"/>
              </a:defRPr>
            </a:lvl3pPr>
            <a:lvl4pPr>
              <a:defRPr sz="1400">
                <a:latin typeface="Sassoon Infant Rg" panose="02000503030000020003" pitchFamily="50" charset="0"/>
                <a:ea typeface="Sassoon Infant Rg" panose="02000503030000020003" pitchFamily="50" charset="0"/>
              </a:defRPr>
            </a:lvl4pPr>
            <a:lvl5pPr>
              <a:defRPr sz="1400">
                <a:latin typeface="Sassoon Infant Rg" panose="02000503030000020003" pitchFamily="50" charset="0"/>
                <a:ea typeface="Sassoon Infant Rg" panose="02000503030000020003"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53437" y="6700730"/>
            <a:ext cx="584807" cy="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523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lanit Title Slide">
    <p:spTree>
      <p:nvGrpSpPr>
        <p:cNvPr id="1" name=""/>
        <p:cNvGrpSpPr/>
        <p:nvPr/>
      </p:nvGrpSpPr>
      <p:grpSpPr>
        <a:xfrm>
          <a:off x="0" y="0"/>
          <a:ext cx="0" cy="0"/>
          <a:chOff x="0" y="0"/>
          <a:chExt cx="0" cy="0"/>
        </a:xfrm>
      </p:grpSpPr>
      <p:sp>
        <p:nvSpPr>
          <p:cNvPr id="2" name="Title 1"/>
          <p:cNvSpPr>
            <a:spLocks noGrp="1"/>
          </p:cNvSpPr>
          <p:nvPr>
            <p:ph type="title"/>
          </p:nvPr>
        </p:nvSpPr>
        <p:spPr>
          <a:xfrm>
            <a:off x="539750" y="2359034"/>
            <a:ext cx="8064500" cy="655294"/>
          </a:xfrm>
          <a:noFill/>
          <a:ln>
            <a:noFill/>
          </a:ln>
        </p:spPr>
        <p:txBody>
          <a:bodyPr>
            <a:noAutofit/>
          </a:bodyPr>
          <a:lstStyle>
            <a:lvl1pPr algn="ctr">
              <a:defRPr sz="6600" b="1">
                <a:solidFill>
                  <a:schemeClr val="bg1"/>
                </a:solidFill>
                <a:latin typeface="BPreplay" panose="02000503000000020004" pitchFamily="50" charset="0"/>
              </a:defRPr>
            </a:lvl1pPr>
          </a:lstStyle>
          <a:p>
            <a:r>
              <a:rPr lang="en-US" dirty="0"/>
              <a:t>Click to edit Master title style</a:t>
            </a:r>
            <a:endParaRPr lang="en-GB" dirty="0"/>
          </a:p>
        </p:txBody>
      </p:sp>
      <p:sp>
        <p:nvSpPr>
          <p:cNvPr id="11" name="Text Placeholder 10"/>
          <p:cNvSpPr>
            <a:spLocks noGrp="1"/>
          </p:cNvSpPr>
          <p:nvPr>
            <p:ph type="body" sz="quarter" idx="10"/>
          </p:nvPr>
        </p:nvSpPr>
        <p:spPr>
          <a:xfrm>
            <a:off x="1654969" y="3199950"/>
            <a:ext cx="5834062" cy="543989"/>
          </a:xfrm>
          <a:noFill/>
          <a:ln>
            <a:noFill/>
          </a:ln>
        </p:spPr>
        <p:txBody>
          <a:bodyPr anchor="ctr" anchorCtr="1">
            <a:noAutofit/>
          </a:bodyPr>
          <a:lstStyle>
            <a:lvl1pPr marL="0" indent="0" algn="ctr">
              <a:buNone/>
              <a:defRPr sz="2800">
                <a:solidFill>
                  <a:schemeClr val="bg1"/>
                </a:solidFill>
                <a:latin typeface="BPreplay" panose="02000503000000020004" pitchFamily="50" charset="0"/>
              </a:defRPr>
            </a:lvl1pPr>
          </a:lstStyle>
          <a:p>
            <a:pPr lvl="0"/>
            <a:r>
              <a:rPr lang="en-US" dirty="0"/>
              <a:t>Click to edit Master text styles</a:t>
            </a:r>
          </a:p>
        </p:txBody>
      </p:sp>
    </p:spTree>
    <p:extLst>
      <p:ext uri="{BB962C8B-B14F-4D97-AF65-F5344CB8AC3E}">
        <p14:creationId xmlns:p14="http://schemas.microsoft.com/office/powerpoint/2010/main" val="2563648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472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2"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53437" y="6700730"/>
            <a:ext cx="584807" cy="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dirty="0"/>
              <a:t>Click to edit Master title style</a:t>
            </a:r>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000" kern="1200">
          <a:solidFill>
            <a:srgbClr val="1C1C1C"/>
          </a:solidFill>
          <a:latin typeface="Sassoon Infant Md" panose="02000603050000020003"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7881" y="373289"/>
            <a:ext cx="8178085" cy="5755422"/>
          </a:xfrm>
          <a:prstGeom prst="rect">
            <a:avLst/>
          </a:prstGeom>
        </p:spPr>
        <p:txBody>
          <a:bodyPr wrap="square">
            <a:spAutoFit/>
          </a:bodyPr>
          <a:lstStyle/>
          <a:p>
            <a:r>
              <a:rPr lang="en-GB" sz="1600" dirty="0"/>
              <a:t>Hi,</a:t>
            </a:r>
          </a:p>
          <a:p>
            <a:r>
              <a:rPr lang="en-GB" sz="1600" dirty="0"/>
              <a:t>Mrs Limer here, I thought I would put together a few little Art challenges </a:t>
            </a:r>
            <a:r>
              <a:rPr lang="en-GB" sz="1600" dirty="0" smtClean="0"/>
              <a:t>to support your child’s creative development and occupy their little minds and hands for a few hours.  You </a:t>
            </a:r>
            <a:r>
              <a:rPr lang="en-GB" sz="1600" dirty="0"/>
              <a:t>can </a:t>
            </a:r>
            <a:r>
              <a:rPr lang="en-GB" sz="1600" dirty="0" smtClean="0"/>
              <a:t>support your child to enable them to create these activities independently or </a:t>
            </a:r>
            <a:r>
              <a:rPr lang="en-GB" sz="1600" dirty="0"/>
              <a:t>work together as a </a:t>
            </a:r>
            <a:r>
              <a:rPr lang="en-GB" sz="1600" dirty="0" smtClean="0"/>
              <a:t>family to create collaborative pieces of artwork.  </a:t>
            </a:r>
            <a:endParaRPr lang="en-GB" sz="1600" dirty="0"/>
          </a:p>
          <a:p>
            <a:r>
              <a:rPr lang="en-GB" sz="1600" dirty="0" smtClean="0"/>
              <a:t>To complete the art challenges and main land art activity, you </a:t>
            </a:r>
            <a:r>
              <a:rPr lang="en-GB" sz="1600" dirty="0"/>
              <a:t>will need to collect </a:t>
            </a:r>
            <a:r>
              <a:rPr lang="en-GB" sz="1600" dirty="0" smtClean="0"/>
              <a:t>a selection of found </a:t>
            </a:r>
            <a:r>
              <a:rPr lang="en-GB" sz="1600" dirty="0"/>
              <a:t>natural materials from your local environment </a:t>
            </a:r>
            <a:r>
              <a:rPr lang="en-GB" sz="1600" dirty="0" smtClean="0"/>
              <a:t>– </a:t>
            </a:r>
            <a:r>
              <a:rPr lang="en-GB" sz="1600" dirty="0"/>
              <a:t>leaves, twigs, </a:t>
            </a:r>
            <a:r>
              <a:rPr lang="en-GB" sz="1600" dirty="0" smtClean="0"/>
              <a:t>sticks, stones</a:t>
            </a:r>
            <a:r>
              <a:rPr lang="en-GB" sz="1600" dirty="0"/>
              <a:t>, grasses etc. </a:t>
            </a:r>
            <a:r>
              <a:rPr lang="en-GB" sz="1600" dirty="0" smtClean="0"/>
              <a:t>This </a:t>
            </a:r>
            <a:r>
              <a:rPr lang="en-GB" sz="1600" dirty="0"/>
              <a:t>could be sourced from your own garden or collected during a nature walk </a:t>
            </a:r>
            <a:r>
              <a:rPr lang="en-GB" sz="1600" dirty="0" smtClean="0"/>
              <a:t>out.  </a:t>
            </a:r>
          </a:p>
          <a:p>
            <a:r>
              <a:rPr lang="en-GB" sz="1600" dirty="0" smtClean="0"/>
              <a:t> </a:t>
            </a:r>
            <a:endParaRPr lang="en-GB" sz="1600" dirty="0"/>
          </a:p>
          <a:p>
            <a:r>
              <a:rPr lang="en-GB" sz="1600" dirty="0" smtClean="0"/>
              <a:t>Once the different art </a:t>
            </a:r>
            <a:r>
              <a:rPr lang="en-GB" sz="1600" dirty="0"/>
              <a:t>challenges </a:t>
            </a:r>
            <a:r>
              <a:rPr lang="en-GB" sz="1600" dirty="0" smtClean="0"/>
              <a:t>have been completed </a:t>
            </a:r>
            <a:r>
              <a:rPr lang="en-GB" sz="1600" dirty="0"/>
              <a:t>– drawing, printing, collage, painting, Kinetic (moving art work</a:t>
            </a:r>
            <a:r>
              <a:rPr lang="en-GB" sz="1600" dirty="0" smtClean="0"/>
              <a:t>) your child can now use their knowledge of creating land art to create a main piece in the style of the focus artist.  You could try and incorporate some of the challenge artwork completed within this piece too!</a:t>
            </a:r>
          </a:p>
          <a:p>
            <a:r>
              <a:rPr lang="en-GB" sz="1600" dirty="0" smtClean="0"/>
              <a:t> </a:t>
            </a:r>
            <a:endParaRPr lang="en-GB" sz="1600" dirty="0"/>
          </a:p>
          <a:p>
            <a:r>
              <a:rPr lang="en-GB" sz="1600" dirty="0"/>
              <a:t>Your </a:t>
            </a:r>
            <a:r>
              <a:rPr lang="en-GB" sz="1600" dirty="0" smtClean="0"/>
              <a:t>final piece of artwork </a:t>
            </a:r>
            <a:r>
              <a:rPr lang="en-GB" sz="1600" dirty="0"/>
              <a:t>can be </a:t>
            </a:r>
            <a:r>
              <a:rPr lang="en-GB" sz="1600" dirty="0" smtClean="0"/>
              <a:t>laid </a:t>
            </a:r>
            <a:r>
              <a:rPr lang="en-GB" sz="1600" dirty="0"/>
              <a:t>out flat onto the ground or you can try and stack your found materials to make </a:t>
            </a:r>
            <a:r>
              <a:rPr lang="en-GB" sz="1600" dirty="0" smtClean="0"/>
              <a:t>an </a:t>
            </a:r>
            <a:r>
              <a:rPr lang="en-GB" sz="1600" dirty="0"/>
              <a:t>upright sculpture. </a:t>
            </a:r>
            <a:endParaRPr lang="en-GB" sz="1600" dirty="0" smtClean="0"/>
          </a:p>
          <a:p>
            <a:endParaRPr lang="en-GB" sz="1600" dirty="0" smtClean="0"/>
          </a:p>
          <a:p>
            <a:r>
              <a:rPr lang="en-GB" sz="1600" dirty="0" smtClean="0"/>
              <a:t>As most of this artwork is only temporary, you </a:t>
            </a:r>
            <a:r>
              <a:rPr lang="en-GB" sz="1600" dirty="0"/>
              <a:t>will need to photograph your </a:t>
            </a:r>
            <a:r>
              <a:rPr lang="en-GB" sz="1600" dirty="0" smtClean="0"/>
              <a:t>child’s finished land-art so that they can keep a record of it. If </a:t>
            </a:r>
            <a:r>
              <a:rPr lang="en-GB" sz="1600" dirty="0"/>
              <a:t>possible, </a:t>
            </a:r>
            <a:r>
              <a:rPr lang="en-GB" sz="1600" dirty="0" smtClean="0"/>
              <a:t>encourage / </a:t>
            </a:r>
            <a:r>
              <a:rPr lang="en-GB" sz="1600" dirty="0"/>
              <a:t>support your child to do </a:t>
            </a:r>
            <a:r>
              <a:rPr lang="en-GB" sz="1600" dirty="0" smtClean="0"/>
              <a:t>this for themselves.  I would love to see pictures of their artwork too – you can send </a:t>
            </a:r>
            <a:r>
              <a:rPr lang="en-GB" sz="1600" dirty="0"/>
              <a:t>them back to me via Google Classroom.  </a:t>
            </a:r>
          </a:p>
          <a:p>
            <a:r>
              <a:rPr lang="en-GB" sz="1600" dirty="0" smtClean="0"/>
              <a:t>First </a:t>
            </a:r>
            <a:r>
              <a:rPr lang="en-GB" sz="1600" dirty="0"/>
              <a:t>take a look at the works of the focus artist Andy </a:t>
            </a:r>
            <a:r>
              <a:rPr lang="en-GB" sz="1600" dirty="0" smtClean="0"/>
              <a:t>Goldsworthy via my information slides, which you can show and read aloud to your child.  </a:t>
            </a:r>
            <a:endParaRPr lang="en-GB" sz="1600" dirty="0"/>
          </a:p>
        </p:txBody>
      </p:sp>
    </p:spTree>
    <p:extLst>
      <p:ext uri="{BB962C8B-B14F-4D97-AF65-F5344CB8AC3E}">
        <p14:creationId xmlns:p14="http://schemas.microsoft.com/office/powerpoint/2010/main" val="3206530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p:cNvSpPr/>
          <p:nvPr/>
        </p:nvSpPr>
        <p:spPr bwMode="auto">
          <a:xfrm>
            <a:off x="377824" y="539657"/>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 </a:t>
            </a:r>
          </a:p>
        </p:txBody>
      </p:sp>
      <p:sp>
        <p:nvSpPr>
          <p:cNvPr id="11" name="Title 1"/>
          <p:cNvSpPr txBox="1">
            <a:spLocks/>
          </p:cNvSpPr>
          <p:nvPr/>
        </p:nvSpPr>
        <p:spPr>
          <a:xfrm>
            <a:off x="628650" y="3071286"/>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endParaRPr lang="en-US" sz="3600" dirty="0"/>
          </a:p>
        </p:txBody>
      </p:sp>
      <p:sp>
        <p:nvSpPr>
          <p:cNvPr id="12" name="Title 1"/>
          <p:cNvSpPr txBox="1">
            <a:spLocks/>
          </p:cNvSpPr>
          <p:nvPr/>
        </p:nvSpPr>
        <p:spPr>
          <a:xfrm>
            <a:off x="628648" y="68845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smtClean="0"/>
              <a:t>Aim – </a:t>
            </a:r>
            <a:r>
              <a:rPr lang="en-US" sz="1200" dirty="0" smtClean="0"/>
              <a:t>you can explain to your child that this is what they are going to learn.  </a:t>
            </a:r>
            <a:r>
              <a:rPr lang="en-US" sz="1200" b="0" dirty="0" smtClean="0">
                <a:solidFill>
                  <a:srgbClr val="FF0000"/>
                </a:solidFill>
              </a:rPr>
              <a:t>   </a:t>
            </a:r>
            <a:endParaRPr lang="en-US" sz="1200" b="0" dirty="0"/>
          </a:p>
        </p:txBody>
      </p:sp>
      <p:sp>
        <p:nvSpPr>
          <p:cNvPr id="16" name="Content Placeholder 15"/>
          <p:cNvSpPr>
            <a:spLocks noGrp="1"/>
          </p:cNvSpPr>
          <p:nvPr>
            <p:ph idx="1"/>
          </p:nvPr>
        </p:nvSpPr>
        <p:spPr>
          <a:xfrm>
            <a:off x="628650" y="1127760"/>
            <a:ext cx="7886700" cy="1409700"/>
          </a:xfrm>
        </p:spPr>
        <p:txBody>
          <a:bodyPr>
            <a:normAutofit/>
          </a:bodyPr>
          <a:lstStyle/>
          <a:p>
            <a:r>
              <a:rPr lang="en-GB" dirty="0"/>
              <a:t>I can make my own land art. </a:t>
            </a:r>
          </a:p>
          <a:p>
            <a:r>
              <a:rPr lang="en-GB" dirty="0"/>
              <a:t>I can talk about the artist Andy Goldsworthy. </a:t>
            </a:r>
          </a:p>
        </p:txBody>
      </p:sp>
      <p:sp>
        <p:nvSpPr>
          <p:cNvPr id="20" name="Content Placeholder 15"/>
          <p:cNvSpPr txBox="1">
            <a:spLocks/>
          </p:cNvSpPr>
          <p:nvPr/>
        </p:nvSpPr>
        <p:spPr>
          <a:xfrm>
            <a:off x="628650" y="3466802"/>
            <a:ext cx="7886700" cy="2878435"/>
          </a:xfrm>
          <a:prstGeom prst="rect">
            <a:avLst/>
          </a:prstGeom>
          <a:noFill/>
          <a:ln w="25400">
            <a:noFill/>
          </a:ln>
        </p:spPr>
        <p:txBody>
          <a:bodyPr vert="horz" lIns="180000" tIns="252000" rIns="252000" bIns="18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Tree>
    <p:extLst>
      <p:ext uri="{BB962C8B-B14F-4D97-AF65-F5344CB8AC3E}">
        <p14:creationId xmlns:p14="http://schemas.microsoft.com/office/powerpoint/2010/main" val="44728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4321147" y="1540935"/>
            <a:ext cx="4067205" cy="2211916"/>
          </a:xfrm>
          <a:prstGeom prst="roundRect">
            <a:avLst>
              <a:gd name="adj" fmla="val 8971"/>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Sculpture</a:t>
            </a:r>
          </a:p>
        </p:txBody>
      </p:sp>
      <p:sp>
        <p:nvSpPr>
          <p:cNvPr id="7" name="Content Placeholder 6"/>
          <p:cNvSpPr>
            <a:spLocks noGrp="1"/>
          </p:cNvSpPr>
          <p:nvPr>
            <p:ph idx="1"/>
          </p:nvPr>
        </p:nvSpPr>
        <p:spPr>
          <a:xfrm>
            <a:off x="4321147" y="1540935"/>
            <a:ext cx="4067205" cy="2211916"/>
          </a:xfrm>
        </p:spPr>
        <p:txBody>
          <a:bodyPr anchor="ctr">
            <a:normAutofit/>
          </a:bodyPr>
          <a:lstStyle/>
          <a:p>
            <a:pPr marL="0" indent="0" algn="ctr">
              <a:buNone/>
            </a:pPr>
            <a:r>
              <a:rPr lang="en-GB" b="1" dirty="0"/>
              <a:t>Sculptures are works of art.</a:t>
            </a:r>
          </a:p>
          <a:p>
            <a:pPr marL="0" indent="0" algn="ctr">
              <a:buNone/>
            </a:pPr>
            <a:r>
              <a:rPr lang="en-GB" dirty="0"/>
              <a:t>Sculptures are 3-D models.</a:t>
            </a:r>
          </a:p>
          <a:p>
            <a:pPr marL="0" indent="0" algn="ctr">
              <a:buNone/>
            </a:pPr>
            <a:r>
              <a:rPr lang="en-GB" dirty="0"/>
              <a:t>They are not flat like paintings and drawings.</a:t>
            </a:r>
          </a:p>
        </p:txBody>
      </p:sp>
      <p:sp>
        <p:nvSpPr>
          <p:cNvPr id="15" name="TextBox 21"/>
          <p:cNvSpPr txBox="1">
            <a:spLocks noChangeArrowheads="1"/>
          </p:cNvSpPr>
          <p:nvPr/>
        </p:nvSpPr>
        <p:spPr bwMode="auto">
          <a:xfrm>
            <a:off x="1862185" y="6206127"/>
            <a:ext cx="5419629" cy="143932"/>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lumMod val="50000"/>
                  </a:schemeClr>
                </a:solidFill>
                <a:latin typeface="BPreplay" panose="02000503000000020004" pitchFamily="50" charset="0"/>
              </a:rPr>
              <a:t>Photo courtesy of archer10 (Dennis) (@flickr.com) - granted under creative commons licence - attribution</a:t>
            </a:r>
          </a:p>
        </p:txBody>
      </p:sp>
      <p:pic>
        <p:nvPicPr>
          <p:cNvPr id="11"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649" y="1540934"/>
            <a:ext cx="3453639" cy="4604853"/>
          </a:xfrm>
          <a:prstGeom prst="roundRect">
            <a:avLst>
              <a:gd name="adj" fmla="val 632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2327" b="14502"/>
          <a:stretch/>
        </p:blipFill>
        <p:spPr bwMode="auto">
          <a:xfrm>
            <a:off x="4321149" y="3880768"/>
            <a:ext cx="4067203" cy="2248570"/>
          </a:xfrm>
          <a:prstGeom prst="roundRect">
            <a:avLst>
              <a:gd name="adj" fmla="val 791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77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947787" y="1540934"/>
            <a:ext cx="2434213" cy="1380066"/>
          </a:xfrm>
          <a:prstGeom prst="roundRect">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Materials</a:t>
            </a:r>
          </a:p>
        </p:txBody>
      </p:sp>
      <p:sp>
        <p:nvSpPr>
          <p:cNvPr id="7" name="Content Placeholder 6"/>
          <p:cNvSpPr>
            <a:spLocks noGrp="1"/>
          </p:cNvSpPr>
          <p:nvPr>
            <p:ph idx="1"/>
          </p:nvPr>
        </p:nvSpPr>
        <p:spPr>
          <a:xfrm>
            <a:off x="5947787" y="1540935"/>
            <a:ext cx="2440564" cy="1380066"/>
          </a:xfrm>
        </p:spPr>
        <p:txBody>
          <a:bodyPr anchor="ctr"/>
          <a:lstStyle/>
          <a:p>
            <a:pPr marL="0" indent="0" algn="ctr">
              <a:buNone/>
            </a:pPr>
            <a:r>
              <a:rPr lang="en-GB" dirty="0"/>
              <a:t>Most sculptures are made of metal, clay or stone. </a:t>
            </a:r>
          </a:p>
        </p:txBody>
      </p:sp>
      <p:pic>
        <p:nvPicPr>
          <p:cNvPr id="12" name="Picture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470" y="1540933"/>
            <a:ext cx="1735205" cy="4588405"/>
          </a:xfrm>
          <a:prstGeom prst="roundRect">
            <a:avLst>
              <a:gd name="adj" fmla="val 1153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4013" y="1534288"/>
            <a:ext cx="3065397" cy="4595050"/>
          </a:xfrm>
          <a:prstGeom prst="roundRect">
            <a:avLst>
              <a:gd name="adj" fmla="val 69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9867" y="3027867"/>
            <a:ext cx="2398484" cy="3108117"/>
          </a:xfrm>
          <a:prstGeom prst="roundRect">
            <a:avLst>
              <a:gd name="adj" fmla="val 789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705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70471" y="1540934"/>
            <a:ext cx="3801529" cy="4588404"/>
          </a:xfrm>
          <a:prstGeom prst="roundRect">
            <a:avLst>
              <a:gd name="adj" fmla="val 7301"/>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Andy Goldsworthy</a:t>
            </a:r>
          </a:p>
        </p:txBody>
      </p:sp>
      <p:sp>
        <p:nvSpPr>
          <p:cNvPr id="7" name="Content Placeholder 6"/>
          <p:cNvSpPr>
            <a:spLocks noGrp="1"/>
          </p:cNvSpPr>
          <p:nvPr>
            <p:ph idx="1"/>
          </p:nvPr>
        </p:nvSpPr>
        <p:spPr>
          <a:xfrm>
            <a:off x="770471" y="1540935"/>
            <a:ext cx="3801529" cy="2421466"/>
          </a:xfrm>
        </p:spPr>
        <p:txBody>
          <a:bodyPr anchor="ctr">
            <a:normAutofit/>
          </a:bodyPr>
          <a:lstStyle/>
          <a:p>
            <a:pPr marL="0" indent="0" algn="ctr">
              <a:buNone/>
            </a:pPr>
            <a:r>
              <a:rPr lang="en-GB" dirty="0"/>
              <a:t>Andy Goldsworthy is an artist who makes sculptures from natural materials like rock, sticks and leaves. </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752" t="-3886" r="-8879" b="21555"/>
          <a:stretch/>
        </p:blipFill>
        <p:spPr>
          <a:xfrm>
            <a:off x="4787394" y="2034657"/>
            <a:ext cx="3600956" cy="3600957"/>
          </a:xfrm>
          <a:prstGeom prst="ellipse">
            <a:avLst/>
          </a:prstGeom>
          <a:solidFill>
            <a:srgbClr val="FFFFE1"/>
          </a:solidFill>
          <a:ln w="19050">
            <a:solidFill>
              <a:srgbClr val="048163"/>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087" y="3835135"/>
            <a:ext cx="3188296" cy="2090739"/>
          </a:xfrm>
          <a:prstGeom prst="rect">
            <a:avLst/>
          </a:prstGeom>
        </p:spPr>
      </p:pic>
    </p:spTree>
    <p:extLst>
      <p:ext uri="{BB962C8B-B14F-4D97-AF65-F5344CB8AC3E}">
        <p14:creationId xmlns:p14="http://schemas.microsoft.com/office/powerpoint/2010/main" val="1207279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55651" y="1540934"/>
            <a:ext cx="7632700" cy="765296"/>
          </a:xfrm>
          <a:prstGeom prst="roundRect">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Andy Goldsworthy</a:t>
            </a:r>
          </a:p>
        </p:txBody>
      </p:sp>
      <p:sp>
        <p:nvSpPr>
          <p:cNvPr id="7" name="Content Placeholder 6"/>
          <p:cNvSpPr>
            <a:spLocks noGrp="1"/>
          </p:cNvSpPr>
          <p:nvPr>
            <p:ph idx="1"/>
          </p:nvPr>
        </p:nvSpPr>
        <p:spPr>
          <a:xfrm>
            <a:off x="755651" y="1540934"/>
            <a:ext cx="7632700" cy="765295"/>
          </a:xfrm>
        </p:spPr>
        <p:txBody>
          <a:bodyPr anchor="ctr">
            <a:normAutofit/>
          </a:bodyPr>
          <a:lstStyle/>
          <a:p>
            <a:pPr marL="0" indent="0" algn="ctr">
              <a:buNone/>
            </a:pPr>
            <a:r>
              <a:rPr lang="en-GB" dirty="0"/>
              <a:t>This sculpture is made out of a rock called slate.</a:t>
            </a:r>
          </a:p>
        </p:txBody>
      </p:sp>
      <p:sp>
        <p:nvSpPr>
          <p:cNvPr id="15" name="TextBox 21"/>
          <p:cNvSpPr txBox="1">
            <a:spLocks noChangeArrowheads="1"/>
          </p:cNvSpPr>
          <p:nvPr/>
        </p:nvSpPr>
        <p:spPr bwMode="auto">
          <a:xfrm>
            <a:off x="1862185" y="6206127"/>
            <a:ext cx="5419629" cy="143932"/>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lumMod val="50000"/>
                  </a:schemeClr>
                </a:solidFill>
                <a:latin typeface="BPreplay" panose="02000503000000020004" pitchFamily="50" charset="0"/>
              </a:rPr>
              <a:t>Photo courtesy of Thom Watson (@flickr.com)-granted under creative commons licence- attribution</a:t>
            </a:r>
          </a:p>
        </p:txBody>
      </p:sp>
      <p:pic>
        <p:nvPicPr>
          <p:cNvPr id="8" name="Content Placeholder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1791799" y="2435703"/>
            <a:ext cx="5560403" cy="3693635"/>
          </a:xfrm>
          <a:prstGeom prst="roundRect">
            <a:avLst>
              <a:gd name="adj" fmla="val 2585"/>
            </a:avLst>
          </a:prstGeom>
          <a:noFill/>
          <a:ln w="25400">
            <a:noFill/>
          </a:ln>
        </p:spPr>
      </p:pic>
      <p:sp>
        <p:nvSpPr>
          <p:cNvPr id="10" name="Content Placeholder 6"/>
          <p:cNvSpPr txBox="1">
            <a:spLocks/>
          </p:cNvSpPr>
          <p:nvPr/>
        </p:nvSpPr>
        <p:spPr>
          <a:xfrm>
            <a:off x="7209187" y="5093936"/>
            <a:ext cx="2358325" cy="1666959"/>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t>Roof,</a:t>
            </a:r>
            <a:br>
              <a:rPr lang="en-GB" sz="1400" dirty="0"/>
            </a:br>
            <a:r>
              <a:rPr lang="en-GB" sz="1400" dirty="0"/>
              <a:t>2004 - 2005</a:t>
            </a:r>
          </a:p>
        </p:txBody>
      </p:sp>
    </p:spTree>
    <p:extLst>
      <p:ext uri="{BB962C8B-B14F-4D97-AF65-F5344CB8AC3E}">
        <p14:creationId xmlns:p14="http://schemas.microsoft.com/office/powerpoint/2010/main" val="3001787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55651" y="1540934"/>
            <a:ext cx="7632700" cy="765296"/>
          </a:xfrm>
          <a:prstGeom prst="roundRect">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Andy Goldsworthy</a:t>
            </a:r>
          </a:p>
        </p:txBody>
      </p:sp>
      <p:sp>
        <p:nvSpPr>
          <p:cNvPr id="7" name="Content Placeholder 6"/>
          <p:cNvSpPr>
            <a:spLocks noGrp="1"/>
          </p:cNvSpPr>
          <p:nvPr>
            <p:ph idx="1"/>
          </p:nvPr>
        </p:nvSpPr>
        <p:spPr>
          <a:xfrm>
            <a:off x="755651" y="1540934"/>
            <a:ext cx="7632700" cy="765295"/>
          </a:xfrm>
        </p:spPr>
        <p:txBody>
          <a:bodyPr anchor="ctr">
            <a:normAutofit/>
          </a:bodyPr>
          <a:lstStyle/>
          <a:p>
            <a:pPr marL="0" indent="0" algn="ctr">
              <a:buNone/>
            </a:pPr>
            <a:r>
              <a:rPr lang="en-GB" dirty="0"/>
              <a:t>This sculpture is made out of whale bones.</a:t>
            </a:r>
          </a:p>
        </p:txBody>
      </p:sp>
      <p:sp>
        <p:nvSpPr>
          <p:cNvPr id="10" name="Content Placeholder 6"/>
          <p:cNvSpPr txBox="1">
            <a:spLocks/>
          </p:cNvSpPr>
          <p:nvPr/>
        </p:nvSpPr>
        <p:spPr>
          <a:xfrm>
            <a:off x="6273161" y="5093936"/>
            <a:ext cx="2514880" cy="1666959"/>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t>Stacked Whalebones,</a:t>
            </a:r>
            <a:br>
              <a:rPr lang="en-GB" sz="1400" dirty="0"/>
            </a:br>
            <a:r>
              <a:rPr lang="en-GB" sz="1400" dirty="0"/>
              <a:t>2001</a:t>
            </a:r>
          </a:p>
        </p:txBody>
      </p:sp>
      <p:pic>
        <p:nvPicPr>
          <p:cNvPr id="9" name="Content Placeholder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725182" y="2435702"/>
            <a:ext cx="3693636" cy="3693636"/>
          </a:xfrm>
          <a:prstGeom prst="roundRect">
            <a:avLst>
              <a:gd name="adj" fmla="val 2585"/>
            </a:avLst>
          </a:prstGeom>
          <a:noFill/>
          <a:ln w="25400">
            <a:noFill/>
          </a:ln>
        </p:spPr>
      </p:pic>
    </p:spTree>
    <p:extLst>
      <p:ext uri="{BB962C8B-B14F-4D97-AF65-F5344CB8AC3E}">
        <p14:creationId xmlns:p14="http://schemas.microsoft.com/office/powerpoint/2010/main" val="3646333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55651" y="1540934"/>
            <a:ext cx="7632700" cy="765296"/>
          </a:xfrm>
          <a:prstGeom prst="roundRect">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Andy Goldsworthy</a:t>
            </a:r>
          </a:p>
        </p:txBody>
      </p:sp>
      <p:sp>
        <p:nvSpPr>
          <p:cNvPr id="7" name="Content Placeholder 6"/>
          <p:cNvSpPr>
            <a:spLocks noGrp="1"/>
          </p:cNvSpPr>
          <p:nvPr>
            <p:ph idx="1"/>
          </p:nvPr>
        </p:nvSpPr>
        <p:spPr>
          <a:xfrm>
            <a:off x="755651" y="1540934"/>
            <a:ext cx="7632700" cy="765295"/>
          </a:xfrm>
        </p:spPr>
        <p:txBody>
          <a:bodyPr anchor="ctr">
            <a:normAutofit/>
          </a:bodyPr>
          <a:lstStyle/>
          <a:p>
            <a:pPr marL="0" indent="0" algn="ctr">
              <a:buNone/>
            </a:pPr>
            <a:r>
              <a:rPr lang="en-GB" dirty="0"/>
              <a:t>This sculpture is made out of wood.</a:t>
            </a:r>
          </a:p>
        </p:txBody>
      </p:sp>
      <p:sp>
        <p:nvSpPr>
          <p:cNvPr id="15" name="TextBox 21"/>
          <p:cNvSpPr txBox="1">
            <a:spLocks noChangeArrowheads="1"/>
          </p:cNvSpPr>
          <p:nvPr/>
        </p:nvSpPr>
        <p:spPr bwMode="auto">
          <a:xfrm>
            <a:off x="1862185" y="6206127"/>
            <a:ext cx="5419629" cy="143932"/>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lumMod val="50000"/>
                  </a:schemeClr>
                </a:solidFill>
                <a:latin typeface="BPreplay" panose="02000503000000020004" pitchFamily="50" charset="0"/>
              </a:rPr>
              <a:t>Photo courtesy of </a:t>
            </a:r>
            <a:r>
              <a:rPr lang="en-GB" altLang="en-US" sz="500" dirty="0" err="1">
                <a:solidFill>
                  <a:schemeClr val="bg1">
                    <a:lumMod val="50000"/>
                  </a:schemeClr>
                </a:solidFill>
                <a:latin typeface="BPreplay" panose="02000503000000020004" pitchFamily="50" charset="0"/>
              </a:rPr>
              <a:t>Moonlightbulb</a:t>
            </a:r>
            <a:r>
              <a:rPr lang="en-GB" altLang="en-US" sz="500" dirty="0">
                <a:solidFill>
                  <a:schemeClr val="bg1">
                    <a:lumMod val="50000"/>
                  </a:schemeClr>
                </a:solidFill>
                <a:latin typeface="BPreplay" panose="02000503000000020004" pitchFamily="50" charset="0"/>
              </a:rPr>
              <a:t>(@flickr.com)-granted under creative commons licence- attribution</a:t>
            </a:r>
          </a:p>
        </p:txBody>
      </p:sp>
      <p:sp>
        <p:nvSpPr>
          <p:cNvPr id="10" name="Content Placeholder 6"/>
          <p:cNvSpPr txBox="1">
            <a:spLocks/>
          </p:cNvSpPr>
          <p:nvPr/>
        </p:nvSpPr>
        <p:spPr>
          <a:xfrm>
            <a:off x="6885506" y="5093557"/>
            <a:ext cx="2358325" cy="1666959"/>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t>Spire,</a:t>
            </a:r>
            <a:br>
              <a:rPr lang="en-GB" sz="1400" dirty="0"/>
            </a:br>
            <a:r>
              <a:rPr lang="en-GB" sz="1400" dirty="0"/>
              <a:t>2008</a:t>
            </a:r>
          </a:p>
        </p:txBody>
      </p:sp>
      <p:pic>
        <p:nvPicPr>
          <p:cNvPr id="9" name="Content Placeholder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114971" y="2435702"/>
            <a:ext cx="4914059" cy="3685544"/>
          </a:xfrm>
          <a:prstGeom prst="roundRect">
            <a:avLst>
              <a:gd name="adj" fmla="val 2585"/>
            </a:avLst>
          </a:prstGeom>
          <a:noFill/>
          <a:ln w="25400">
            <a:noFill/>
          </a:ln>
        </p:spPr>
      </p:pic>
    </p:spTree>
    <p:extLst>
      <p:ext uri="{BB962C8B-B14F-4D97-AF65-F5344CB8AC3E}">
        <p14:creationId xmlns:p14="http://schemas.microsoft.com/office/powerpoint/2010/main" val="3296859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081797" y="1540934"/>
            <a:ext cx="3306553" cy="4580312"/>
          </a:xfrm>
          <a:prstGeom prst="roundRect">
            <a:avLst>
              <a:gd name="adj" fmla="val 5654"/>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Land Art</a:t>
            </a:r>
          </a:p>
        </p:txBody>
      </p:sp>
      <p:sp>
        <p:nvSpPr>
          <p:cNvPr id="7" name="Content Placeholder 6"/>
          <p:cNvSpPr>
            <a:spLocks noGrp="1"/>
          </p:cNvSpPr>
          <p:nvPr>
            <p:ph idx="1"/>
          </p:nvPr>
        </p:nvSpPr>
        <p:spPr>
          <a:xfrm>
            <a:off x="5081797" y="1540934"/>
            <a:ext cx="3306554" cy="4588404"/>
          </a:xfrm>
        </p:spPr>
        <p:txBody>
          <a:bodyPr anchor="ctr">
            <a:normAutofit/>
          </a:bodyPr>
          <a:lstStyle/>
          <a:p>
            <a:pPr marL="0" indent="0">
              <a:buNone/>
            </a:pPr>
            <a:r>
              <a:rPr lang="en-GB" dirty="0"/>
              <a:t>Some of Andy Goldsworthy’s sculptures are in museums and galleries. </a:t>
            </a:r>
          </a:p>
          <a:p>
            <a:pPr marL="0" indent="0">
              <a:buNone/>
            </a:pPr>
            <a:endParaRPr lang="en-GB" dirty="0"/>
          </a:p>
          <a:p>
            <a:pPr marL="0" indent="0">
              <a:buNone/>
            </a:pPr>
            <a:r>
              <a:rPr lang="en-GB" dirty="0"/>
              <a:t>This is Andy Goldsworthy with one of his sculptures.</a:t>
            </a:r>
          </a:p>
        </p:txBody>
      </p:sp>
      <p:pic>
        <p:nvPicPr>
          <p:cNvPr id="8" name="Picture 2" descr="https://www.nga.gov/exhibitions/2005/goldsworthy/images/goldsworthy2_f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63585" y="1540933"/>
            <a:ext cx="4233962" cy="4580313"/>
          </a:xfrm>
          <a:prstGeom prst="roundRect">
            <a:avLst>
              <a:gd name="adj" fmla="val 4687"/>
            </a:avLst>
          </a:prstGeom>
          <a:noFill/>
          <a:ln w="25400">
            <a:noFill/>
          </a:ln>
        </p:spPr>
      </p:pic>
    </p:spTree>
    <p:extLst>
      <p:ext uri="{BB962C8B-B14F-4D97-AF65-F5344CB8AC3E}">
        <p14:creationId xmlns:p14="http://schemas.microsoft.com/office/powerpoint/2010/main" val="3344541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p:cNvSpPr/>
          <p:nvPr/>
        </p:nvSpPr>
        <p:spPr>
          <a:xfrm>
            <a:off x="5850542" y="5227455"/>
            <a:ext cx="2537808" cy="901883"/>
          </a:xfrm>
          <a:prstGeom prst="roundRect">
            <a:avLst>
              <a:gd name="adj" fmla="val 15581"/>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ontent Placeholder 6"/>
          <p:cNvSpPr txBox="1">
            <a:spLocks/>
          </p:cNvSpPr>
          <p:nvPr/>
        </p:nvSpPr>
        <p:spPr>
          <a:xfrm>
            <a:off x="5850542" y="4970098"/>
            <a:ext cx="2537808" cy="1416595"/>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dirty="0"/>
              <a:t>This is called</a:t>
            </a:r>
            <a:br>
              <a:rPr lang="en-GB" dirty="0"/>
            </a:br>
            <a:r>
              <a:rPr lang="en-GB" b="1" dirty="0"/>
              <a:t>Land Art.</a:t>
            </a:r>
          </a:p>
        </p:txBody>
      </p:sp>
      <p:sp>
        <p:nvSpPr>
          <p:cNvPr id="5" name="Rounded Rectangle 4"/>
          <p:cNvSpPr/>
          <p:nvPr/>
        </p:nvSpPr>
        <p:spPr>
          <a:xfrm>
            <a:off x="5850542" y="1540931"/>
            <a:ext cx="2537808" cy="3573235"/>
          </a:xfrm>
          <a:prstGeom prst="roundRect">
            <a:avLst>
              <a:gd name="adj" fmla="val 6095"/>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Land Art</a:t>
            </a:r>
          </a:p>
        </p:txBody>
      </p:sp>
      <p:sp>
        <p:nvSpPr>
          <p:cNvPr id="7" name="Content Placeholder 6"/>
          <p:cNvSpPr>
            <a:spLocks noGrp="1"/>
          </p:cNvSpPr>
          <p:nvPr>
            <p:ph idx="1"/>
          </p:nvPr>
        </p:nvSpPr>
        <p:spPr>
          <a:xfrm>
            <a:off x="5850542" y="1460013"/>
            <a:ext cx="2537808" cy="3735074"/>
          </a:xfrm>
        </p:spPr>
        <p:txBody>
          <a:bodyPr anchor="ctr">
            <a:normAutofit fontScale="92500" lnSpcReduction="10000"/>
          </a:bodyPr>
          <a:lstStyle/>
          <a:p>
            <a:pPr marL="0" indent="0">
              <a:lnSpc>
                <a:spcPct val="120000"/>
              </a:lnSpc>
              <a:buNone/>
            </a:pPr>
            <a:r>
              <a:rPr lang="en-GB" dirty="0"/>
              <a:t>Sometimes, Andy Goldsworthy makes sculptures outside. </a:t>
            </a:r>
            <a:br>
              <a:rPr lang="en-GB" dirty="0"/>
            </a:br>
            <a:r>
              <a:rPr lang="en-GB" dirty="0"/>
              <a:t>Often these won’t last forever. </a:t>
            </a:r>
            <a:br>
              <a:rPr lang="en-GB" dirty="0"/>
            </a:br>
            <a:r>
              <a:rPr lang="en-GB" dirty="0"/>
              <a:t>The weather will wash them away. </a:t>
            </a:r>
            <a:br>
              <a:rPr lang="en-GB" dirty="0"/>
            </a:br>
            <a:r>
              <a:rPr lang="en-GB" dirty="0"/>
              <a:t>The natural material they are made from will become part of the landscape. </a:t>
            </a:r>
          </a:p>
        </p:txBody>
      </p:sp>
      <p:sp>
        <p:nvSpPr>
          <p:cNvPr id="15" name="TextBox 21"/>
          <p:cNvSpPr txBox="1">
            <a:spLocks noChangeArrowheads="1"/>
          </p:cNvSpPr>
          <p:nvPr/>
        </p:nvSpPr>
        <p:spPr bwMode="auto">
          <a:xfrm>
            <a:off x="1862185" y="6206127"/>
            <a:ext cx="5419629" cy="143932"/>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lumMod val="50000"/>
                  </a:schemeClr>
                </a:solidFill>
                <a:latin typeface="BPreplay" panose="02000503000000020004" pitchFamily="50" charset="0"/>
              </a:rPr>
              <a:t>Photo courtesy of </a:t>
            </a:r>
            <a:r>
              <a:rPr lang="en-GB" altLang="en-US" sz="500" dirty="0" err="1">
                <a:solidFill>
                  <a:schemeClr val="bg1">
                    <a:lumMod val="50000"/>
                  </a:schemeClr>
                </a:solidFill>
                <a:latin typeface="BPreplay" panose="02000503000000020004" pitchFamily="50" charset="0"/>
              </a:rPr>
              <a:t>Moonlightbulb</a:t>
            </a:r>
            <a:r>
              <a:rPr lang="en-GB" altLang="en-US" sz="500" dirty="0">
                <a:solidFill>
                  <a:schemeClr val="bg1">
                    <a:lumMod val="50000"/>
                  </a:schemeClr>
                </a:solidFill>
                <a:latin typeface="BPreplay" panose="02000503000000020004" pitchFamily="50" charset="0"/>
              </a:rPr>
              <a:t>(@flickr.com)-granted under creative commons licence- attribution</a:t>
            </a:r>
          </a:p>
        </p:txBody>
      </p:sp>
      <p:pic>
        <p:nvPicPr>
          <p:cNvPr id="16" name="Picture 2" descr="https://paulwakebaker.files.wordpress.com/2015/01/goldsworthy-05.jpg"/>
          <p:cNvPicPr>
            <a:picLocks noChangeAspect="1" noChangeArrowheads="1"/>
          </p:cNvPicPr>
          <p:nvPr/>
        </p:nvPicPr>
        <p:blipFill rotWithShape="1">
          <a:blip r:embed="rId2">
            <a:extLst>
              <a:ext uri="{28A0092B-C50C-407E-A947-70E740481C1C}">
                <a14:useLocalDpi xmlns:a14="http://schemas.microsoft.com/office/drawing/2010/main" val="0"/>
              </a:ext>
            </a:extLst>
          </a:blip>
          <a:srcRect l="28715" r="5401" b="1314"/>
          <a:stretch/>
        </p:blipFill>
        <p:spPr bwMode="auto">
          <a:xfrm>
            <a:off x="771834" y="1539022"/>
            <a:ext cx="4997787" cy="4598555"/>
          </a:xfrm>
          <a:prstGeom prst="roundRect">
            <a:avLst>
              <a:gd name="adj" fmla="val 3261"/>
            </a:avLst>
          </a:prstGeom>
          <a:noFill/>
          <a:ln w="19050">
            <a:solidFill>
              <a:srgbClr val="048163"/>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169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67103">
            <a:off x="4830474" y="2103856"/>
            <a:ext cx="2075246" cy="1887868"/>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52206"/>
          <a:stretch/>
        </p:blipFill>
        <p:spPr>
          <a:xfrm flipH="1">
            <a:off x="6048373" y="3086238"/>
            <a:ext cx="2571749" cy="3000237"/>
          </a:xfrm>
          <a:prstGeom prst="rect">
            <a:avLst/>
          </a:prstGeom>
        </p:spPr>
      </p:pic>
      <p:pic>
        <p:nvPicPr>
          <p:cNvPr id="13" name="Whole Clas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80751" y="612000"/>
            <a:ext cx="1238498" cy="864000"/>
          </a:xfrm>
          <a:prstGeom prst="rect">
            <a:avLst/>
          </a:prstGeom>
        </p:spPr>
      </p:pic>
      <p:sp>
        <p:nvSpPr>
          <p:cNvPr id="14" name="TextBox 13"/>
          <p:cNvSpPr txBox="1"/>
          <p:nvPr/>
        </p:nvSpPr>
        <p:spPr>
          <a:xfrm>
            <a:off x="4905613" y="2392052"/>
            <a:ext cx="1681303" cy="1323439"/>
          </a:xfrm>
          <a:prstGeom prst="rect">
            <a:avLst/>
          </a:prstGeom>
          <a:noFill/>
        </p:spPr>
        <p:txBody>
          <a:bodyPr wrap="square" rtlCol="0">
            <a:spAutoFit/>
          </a:bodyPr>
          <a:lstStyle/>
          <a:p>
            <a:pPr algn="ctr"/>
            <a:r>
              <a:rPr lang="en-GB" sz="2000" dirty="0"/>
              <a:t>What is this land art sculpture made from?</a:t>
            </a:r>
          </a:p>
        </p:txBody>
      </p:sp>
      <p:sp>
        <p:nvSpPr>
          <p:cNvPr id="18" name="Title 5"/>
          <p:cNvSpPr txBox="1">
            <a:spLocks/>
          </p:cNvSpPr>
          <p:nvPr/>
        </p:nvSpPr>
        <p:spPr>
          <a:xfrm>
            <a:off x="547688" y="516420"/>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dirty="0"/>
              <a:t>Land Art</a:t>
            </a:r>
          </a:p>
        </p:txBody>
      </p:sp>
      <p:pic>
        <p:nvPicPr>
          <p:cNvPr id="20" name="Picture 2" descr="http://www.morning-earth.org/ARTISTNATURALISTS/AN_images/GOLDSWORTHY/290/gold_dand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496" y="1729448"/>
            <a:ext cx="3298937" cy="417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miley Face 1"/>
          <p:cNvSpPr/>
          <p:nvPr/>
        </p:nvSpPr>
        <p:spPr>
          <a:xfrm>
            <a:off x="7400532" y="483026"/>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6431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Whole Clas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0751" y="612000"/>
            <a:ext cx="1238498" cy="864000"/>
          </a:xfrm>
          <a:prstGeom prst="rect">
            <a:avLst/>
          </a:prstGeom>
        </p:spPr>
      </p:pic>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l="-3053" r="-1637" b="4204"/>
          <a:stretch/>
        </p:blipFill>
        <p:spPr>
          <a:xfrm>
            <a:off x="6429374" y="3048000"/>
            <a:ext cx="2028825" cy="3038476"/>
          </a:xfrm>
          <a:prstGeom prst="flowChartAlternateProcess">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57145">
            <a:off x="4789509" y="2285419"/>
            <a:ext cx="2355838" cy="2143125"/>
          </a:xfrm>
          <a:prstGeom prst="rect">
            <a:avLst/>
          </a:prstGeom>
        </p:spPr>
      </p:pic>
      <p:sp>
        <p:nvSpPr>
          <p:cNvPr id="14" name="TextBox 13"/>
          <p:cNvSpPr txBox="1"/>
          <p:nvPr/>
        </p:nvSpPr>
        <p:spPr>
          <a:xfrm>
            <a:off x="5037823" y="2695261"/>
            <a:ext cx="1681303" cy="1323439"/>
          </a:xfrm>
          <a:prstGeom prst="rect">
            <a:avLst/>
          </a:prstGeom>
          <a:noFill/>
        </p:spPr>
        <p:txBody>
          <a:bodyPr wrap="square" rtlCol="0">
            <a:spAutoFit/>
          </a:bodyPr>
          <a:lstStyle/>
          <a:p>
            <a:pPr algn="ctr"/>
            <a:r>
              <a:rPr lang="en-GB" sz="2000" dirty="0"/>
              <a:t>What is this land art sculpture made from?</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9" name="Picture 2" descr="http://www.goldsworthy.cc.gla.ac.uk/images/l/ag_03120.jpg"/>
          <p:cNvPicPr>
            <a:picLocks noChangeAspect="1" noChangeArrowheads="1"/>
          </p:cNvPicPr>
          <p:nvPr/>
        </p:nvPicPr>
        <p:blipFill rotWithShape="1">
          <a:blip r:embed="rId5">
            <a:extLst>
              <a:ext uri="{28A0092B-C50C-407E-A947-70E740481C1C}">
                <a14:useLocalDpi xmlns:a14="http://schemas.microsoft.com/office/drawing/2010/main" val="0"/>
              </a:ext>
            </a:extLst>
          </a:blip>
          <a:srcRect l="21140" r="14924"/>
          <a:stretch/>
        </p:blipFill>
        <p:spPr bwMode="auto">
          <a:xfrm>
            <a:off x="869237" y="2166346"/>
            <a:ext cx="3499566" cy="3361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miley Face 10"/>
          <p:cNvSpPr/>
          <p:nvPr/>
        </p:nvSpPr>
        <p:spPr>
          <a:xfrm>
            <a:off x="7415703" y="482625"/>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8844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Whole Clas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0751" y="612000"/>
            <a:ext cx="1238498" cy="86400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7145">
            <a:off x="4755640" y="2605664"/>
            <a:ext cx="2201668" cy="2002875"/>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b="4559"/>
          <a:stretch/>
        </p:blipFill>
        <p:spPr>
          <a:xfrm flipH="1">
            <a:off x="6105524" y="3162860"/>
            <a:ext cx="2445328" cy="2923616"/>
          </a:xfrm>
          <a:prstGeom prst="flowChartAlternateProcess">
            <a:avLst/>
          </a:prstGeom>
        </p:spPr>
      </p:pic>
      <p:sp>
        <p:nvSpPr>
          <p:cNvPr id="14" name="TextBox 13"/>
          <p:cNvSpPr txBox="1"/>
          <p:nvPr/>
        </p:nvSpPr>
        <p:spPr>
          <a:xfrm>
            <a:off x="4896807" y="2945381"/>
            <a:ext cx="1681303" cy="1323439"/>
          </a:xfrm>
          <a:prstGeom prst="rect">
            <a:avLst/>
          </a:prstGeom>
          <a:noFill/>
        </p:spPr>
        <p:txBody>
          <a:bodyPr wrap="square" rtlCol="0">
            <a:spAutoFit/>
          </a:bodyPr>
          <a:lstStyle/>
          <a:p>
            <a:pPr algn="ctr"/>
            <a:r>
              <a:rPr lang="en-GB" sz="2000" dirty="0"/>
              <a:t>What is this land art sculpture made from?</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7" name="Picture 2" descr="http://www.morning-earth.org/ARTISTNATURALISTS/AN_images/GOLDSWORTHY/575/gold_rowanlev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a:off x="673098" y="2067097"/>
            <a:ext cx="3891840" cy="349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miley Face 14"/>
          <p:cNvSpPr/>
          <p:nvPr/>
        </p:nvSpPr>
        <p:spPr>
          <a:xfrm>
            <a:off x="7400532" y="483026"/>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66811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7" y="605308"/>
            <a:ext cx="8220075" cy="5790730"/>
          </a:xfrm>
        </p:spPr>
        <p:txBody>
          <a:bodyPr>
            <a:normAutofit lnSpcReduction="10000"/>
          </a:bodyPr>
          <a:lstStyle/>
          <a:p>
            <a:pPr marL="0" indent="0" algn="ctr">
              <a:buNone/>
            </a:pPr>
            <a:r>
              <a:rPr lang="en-GB" sz="4800" dirty="0" smtClean="0"/>
              <a:t>Challenge Activities</a:t>
            </a:r>
          </a:p>
          <a:p>
            <a:pPr marL="0" indent="0">
              <a:buNone/>
            </a:pPr>
            <a:r>
              <a:rPr lang="en-GB" dirty="0" smtClean="0"/>
              <a:t>Collect your resources.  </a:t>
            </a:r>
          </a:p>
          <a:p>
            <a:pPr marL="0" indent="0">
              <a:buNone/>
            </a:pPr>
            <a:r>
              <a:rPr lang="en-GB" dirty="0" smtClean="0"/>
              <a:t>First you need to collect lots of different natural materials from your local environment. These could be: leaves, twigs, pebbles, feathers, fallen blossom petals, selected wild weed flowers – daisies, dandelions, buttercups etc.  </a:t>
            </a:r>
          </a:p>
          <a:p>
            <a:pPr marL="0" indent="0">
              <a:buNone/>
            </a:pPr>
            <a:r>
              <a:rPr lang="en-GB" dirty="0" smtClean="0"/>
              <a:t>You will need these to create the ‘Art Challenges’ I have set you.  </a:t>
            </a:r>
          </a:p>
          <a:p>
            <a:pPr marL="0" indent="0">
              <a:buNone/>
            </a:pPr>
            <a:r>
              <a:rPr lang="en-GB" dirty="0" smtClean="0"/>
              <a:t>Other resources you will need:</a:t>
            </a:r>
          </a:p>
          <a:p>
            <a:r>
              <a:rPr lang="en-GB" dirty="0" smtClean="0"/>
              <a:t>Coloured paints.</a:t>
            </a:r>
          </a:p>
          <a:p>
            <a:r>
              <a:rPr lang="en-GB" dirty="0" smtClean="0"/>
              <a:t>Coloured pencils or crayons or chalks.</a:t>
            </a:r>
          </a:p>
          <a:p>
            <a:r>
              <a:rPr lang="en-GB" dirty="0" smtClean="0"/>
              <a:t>Glue</a:t>
            </a:r>
          </a:p>
          <a:p>
            <a:r>
              <a:rPr lang="en-GB" dirty="0" smtClean="0"/>
              <a:t>Paper</a:t>
            </a:r>
          </a:p>
          <a:p>
            <a:r>
              <a:rPr lang="en-GB" dirty="0" smtClean="0"/>
              <a:t>Masking tape.</a:t>
            </a:r>
          </a:p>
          <a:p>
            <a:r>
              <a:rPr lang="en-GB" dirty="0" smtClean="0"/>
              <a:t>Tin foil.</a:t>
            </a:r>
          </a:p>
          <a:p>
            <a:r>
              <a:rPr lang="en-GB" dirty="0" smtClean="0"/>
              <a:t>String or ribbon or long scraps of material.  </a:t>
            </a:r>
          </a:p>
          <a:p>
            <a:r>
              <a:rPr lang="en-GB" dirty="0" smtClean="0"/>
              <a:t>Flour-paste – plain flour mixed with water to make a thick sticky batter.  </a:t>
            </a:r>
          </a:p>
          <a:p>
            <a:endParaRPr lang="en-GB" sz="2000" dirty="0" smtClean="0"/>
          </a:p>
          <a:p>
            <a:endParaRPr lang="en-GB" sz="2000" dirty="0"/>
          </a:p>
        </p:txBody>
      </p:sp>
    </p:spTree>
    <p:extLst>
      <p:ext uri="{BB962C8B-B14F-4D97-AF65-F5344CB8AC3E}">
        <p14:creationId xmlns:p14="http://schemas.microsoft.com/office/powerpoint/2010/main" val="1797617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3"/>
            <a:ext cx="8220075" cy="518779"/>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120462"/>
            <a:ext cx="8220075" cy="5275575"/>
          </a:xfrm>
        </p:spPr>
        <p:txBody>
          <a:bodyPr/>
          <a:lstStyle/>
          <a:p>
            <a:r>
              <a:rPr lang="en-GB" sz="2400" dirty="0" smtClean="0"/>
              <a:t>Drawing / Collage</a:t>
            </a:r>
          </a:p>
          <a:p>
            <a:pPr marL="0" indent="0">
              <a:buNone/>
            </a:pPr>
            <a:endParaRPr lang="en-GB" dirty="0"/>
          </a:p>
        </p:txBody>
      </p:sp>
      <p:pic>
        <p:nvPicPr>
          <p:cNvPr id="4" name="Picture 3"/>
          <p:cNvPicPr/>
          <p:nvPr/>
        </p:nvPicPr>
        <p:blipFill>
          <a:blip r:embed="rId2"/>
          <a:stretch>
            <a:fillRect/>
          </a:stretch>
        </p:blipFill>
        <p:spPr>
          <a:xfrm>
            <a:off x="6636070" y="927065"/>
            <a:ext cx="1990804" cy="1868106"/>
          </a:xfrm>
          <a:prstGeom prst="rect">
            <a:avLst/>
          </a:prstGeom>
        </p:spPr>
      </p:pic>
      <p:pic>
        <p:nvPicPr>
          <p:cNvPr id="5" name="Picture 4"/>
          <p:cNvPicPr/>
          <p:nvPr/>
        </p:nvPicPr>
        <p:blipFill>
          <a:blip r:embed="rId3"/>
          <a:stretch>
            <a:fillRect/>
          </a:stretch>
        </p:blipFill>
        <p:spPr>
          <a:xfrm>
            <a:off x="2040103" y="4443211"/>
            <a:ext cx="2527131" cy="1825314"/>
          </a:xfrm>
          <a:prstGeom prst="rect">
            <a:avLst/>
          </a:prstGeom>
        </p:spPr>
      </p:pic>
      <p:pic>
        <p:nvPicPr>
          <p:cNvPr id="6" name="Picture 5"/>
          <p:cNvPicPr/>
          <p:nvPr/>
        </p:nvPicPr>
        <p:blipFill>
          <a:blip r:embed="rId4"/>
          <a:stretch>
            <a:fillRect/>
          </a:stretch>
        </p:blipFill>
        <p:spPr>
          <a:xfrm>
            <a:off x="643910" y="1772725"/>
            <a:ext cx="2086411" cy="2554576"/>
          </a:xfrm>
          <a:prstGeom prst="rect">
            <a:avLst/>
          </a:prstGeom>
        </p:spPr>
      </p:pic>
      <p:sp>
        <p:nvSpPr>
          <p:cNvPr id="7" name="TextBox 6"/>
          <p:cNvSpPr txBox="1"/>
          <p:nvPr/>
        </p:nvSpPr>
        <p:spPr>
          <a:xfrm>
            <a:off x="3149223" y="1120462"/>
            <a:ext cx="2554573" cy="3139321"/>
          </a:xfrm>
          <a:prstGeom prst="rect">
            <a:avLst/>
          </a:prstGeom>
          <a:noFill/>
        </p:spPr>
        <p:txBody>
          <a:bodyPr wrap="square" rtlCol="0">
            <a:spAutoFit/>
          </a:bodyPr>
          <a:lstStyle/>
          <a:p>
            <a:r>
              <a:rPr lang="en-GB" dirty="0" smtClean="0"/>
              <a:t>You can draw a face shape and arrange your found natural materials to create the hair or even the facial features – eyes, nose, mouth.  Or use flour- paste or PVA glue to join selected natural materials to create insects such as butterflies.    </a:t>
            </a:r>
            <a:endParaRPr lang="en-GB" dirty="0"/>
          </a:p>
        </p:txBody>
      </p:sp>
      <p:sp>
        <p:nvSpPr>
          <p:cNvPr id="9" name="TextBox 8"/>
          <p:cNvSpPr txBox="1"/>
          <p:nvPr/>
        </p:nvSpPr>
        <p:spPr>
          <a:xfrm>
            <a:off x="4753422" y="4443211"/>
            <a:ext cx="3155324" cy="1477328"/>
          </a:xfrm>
          <a:prstGeom prst="rect">
            <a:avLst/>
          </a:prstGeom>
          <a:noFill/>
        </p:spPr>
        <p:txBody>
          <a:bodyPr wrap="square" rtlCol="0">
            <a:spAutoFit/>
          </a:bodyPr>
          <a:lstStyle/>
          <a:p>
            <a:r>
              <a:rPr lang="en-GB" dirty="0" smtClean="0"/>
              <a:t>You can draw a picture and select / attach some of your found natural materials to create trees, clouds, just like the example picture here.   </a:t>
            </a:r>
            <a:endParaRPr lang="en-GB" dirty="0"/>
          </a:p>
        </p:txBody>
      </p:sp>
      <p:pic>
        <p:nvPicPr>
          <p:cNvPr id="10" name="Picture 9"/>
          <p:cNvPicPr/>
          <p:nvPr/>
        </p:nvPicPr>
        <p:blipFill>
          <a:blip r:embed="rId5"/>
          <a:stretch>
            <a:fillRect/>
          </a:stretch>
        </p:blipFill>
        <p:spPr>
          <a:xfrm>
            <a:off x="5617397" y="2837752"/>
            <a:ext cx="1427374" cy="1324778"/>
          </a:xfrm>
          <a:prstGeom prst="rect">
            <a:avLst/>
          </a:prstGeom>
        </p:spPr>
      </p:pic>
    </p:spTree>
    <p:extLst>
      <p:ext uri="{BB962C8B-B14F-4D97-AF65-F5344CB8AC3E}">
        <p14:creationId xmlns:p14="http://schemas.microsoft.com/office/powerpoint/2010/main" val="3775465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4"/>
            <a:ext cx="8220075" cy="621810"/>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004552"/>
            <a:ext cx="8220075" cy="5391485"/>
          </a:xfrm>
        </p:spPr>
        <p:txBody>
          <a:bodyPr>
            <a:normAutofit/>
          </a:bodyPr>
          <a:lstStyle/>
          <a:p>
            <a:r>
              <a:rPr lang="en-GB" sz="2400" dirty="0" smtClean="0"/>
              <a:t>Printing / Rubbing</a:t>
            </a:r>
          </a:p>
          <a:p>
            <a:pPr marL="0" indent="0">
              <a:buNone/>
            </a:pPr>
            <a:endParaRPr lang="en-GB" sz="2400" dirty="0"/>
          </a:p>
        </p:txBody>
      </p:sp>
      <p:pic>
        <p:nvPicPr>
          <p:cNvPr id="4" name="Picture 3"/>
          <p:cNvPicPr/>
          <p:nvPr/>
        </p:nvPicPr>
        <p:blipFill>
          <a:blip r:embed="rId2"/>
          <a:stretch>
            <a:fillRect/>
          </a:stretch>
        </p:blipFill>
        <p:spPr>
          <a:xfrm>
            <a:off x="3585561" y="1107584"/>
            <a:ext cx="2516432" cy="278968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493" y="2399398"/>
            <a:ext cx="2793773" cy="2095330"/>
          </a:xfrm>
          <a:prstGeom prst="rect">
            <a:avLst/>
          </a:prstGeom>
        </p:spPr>
      </p:pic>
      <p:sp>
        <p:nvSpPr>
          <p:cNvPr id="6" name="TextBox 5"/>
          <p:cNvSpPr txBox="1"/>
          <p:nvPr/>
        </p:nvSpPr>
        <p:spPr>
          <a:xfrm>
            <a:off x="6198337" y="1004552"/>
            <a:ext cx="2382591" cy="2585323"/>
          </a:xfrm>
          <a:prstGeom prst="rect">
            <a:avLst/>
          </a:prstGeom>
          <a:noFill/>
        </p:spPr>
        <p:txBody>
          <a:bodyPr wrap="square" rtlCol="0">
            <a:spAutoFit/>
          </a:bodyPr>
          <a:lstStyle/>
          <a:p>
            <a:r>
              <a:rPr lang="en-GB" dirty="0" smtClean="0"/>
              <a:t>If you have paints at home, try carefully painting over leaves and then pressing paint side down onto paper or onto the pavement out side.  Remember to photograph your artwork.   </a:t>
            </a:r>
            <a:endParaRPr lang="en-GB" dirty="0"/>
          </a:p>
        </p:txBody>
      </p:sp>
      <p:sp>
        <p:nvSpPr>
          <p:cNvPr id="7" name="TextBox 6"/>
          <p:cNvSpPr txBox="1"/>
          <p:nvPr/>
        </p:nvSpPr>
        <p:spPr>
          <a:xfrm>
            <a:off x="3757586" y="4000304"/>
            <a:ext cx="4580365" cy="2031325"/>
          </a:xfrm>
          <a:prstGeom prst="rect">
            <a:avLst/>
          </a:prstGeom>
          <a:noFill/>
        </p:spPr>
        <p:txBody>
          <a:bodyPr wrap="square" rtlCol="0">
            <a:spAutoFit/>
          </a:bodyPr>
          <a:lstStyle/>
          <a:p>
            <a:r>
              <a:rPr lang="en-GB" dirty="0" smtClean="0"/>
              <a:t>If you have tin foil at home, try placing your found natural materials underneath and then gently rubbing over the top of the foil with your finger tips until all of the texture patterns of the materials show. </a:t>
            </a:r>
          </a:p>
          <a:p>
            <a:r>
              <a:rPr lang="en-GB" dirty="0" smtClean="0"/>
              <a:t>You can then cut each shape out and glue onto paper or use to decorate your main land-art.   </a:t>
            </a:r>
            <a:endParaRPr lang="en-GB" dirty="0"/>
          </a:p>
        </p:txBody>
      </p:sp>
    </p:spTree>
    <p:extLst>
      <p:ext uri="{BB962C8B-B14F-4D97-AF65-F5344CB8AC3E}">
        <p14:creationId xmlns:p14="http://schemas.microsoft.com/office/powerpoint/2010/main" val="72020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4"/>
            <a:ext cx="8220075" cy="480142"/>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056068"/>
            <a:ext cx="8220075" cy="5339969"/>
          </a:xfrm>
        </p:spPr>
        <p:txBody>
          <a:bodyPr>
            <a:normAutofit/>
          </a:bodyPr>
          <a:lstStyle/>
          <a:p>
            <a:r>
              <a:rPr lang="en-GB" sz="2400" dirty="0" smtClean="0"/>
              <a:t>Painting</a:t>
            </a:r>
          </a:p>
          <a:p>
            <a:pPr marL="0" indent="0">
              <a:buNone/>
            </a:pPr>
            <a:endParaRPr lang="en-GB" sz="2400" dirty="0"/>
          </a:p>
        </p:txBody>
      </p:sp>
      <p:pic>
        <p:nvPicPr>
          <p:cNvPr id="4" name="Picture 3"/>
          <p:cNvPicPr/>
          <p:nvPr/>
        </p:nvPicPr>
        <p:blipFill>
          <a:blip r:embed="rId2"/>
          <a:stretch>
            <a:fillRect/>
          </a:stretch>
        </p:blipFill>
        <p:spPr>
          <a:xfrm>
            <a:off x="606297" y="1849434"/>
            <a:ext cx="1492959" cy="1857920"/>
          </a:xfrm>
          <a:prstGeom prst="rect">
            <a:avLst/>
          </a:prstGeom>
        </p:spPr>
      </p:pic>
      <p:pic>
        <p:nvPicPr>
          <p:cNvPr id="5" name="Picture 4"/>
          <p:cNvPicPr/>
          <p:nvPr/>
        </p:nvPicPr>
        <p:blipFill>
          <a:blip r:embed="rId3"/>
          <a:stretch>
            <a:fillRect/>
          </a:stretch>
        </p:blipFill>
        <p:spPr>
          <a:xfrm>
            <a:off x="2428660" y="1399030"/>
            <a:ext cx="2117582" cy="1975235"/>
          </a:xfrm>
          <a:prstGeom prst="rect">
            <a:avLst/>
          </a:prstGeom>
        </p:spPr>
      </p:pic>
      <p:pic>
        <p:nvPicPr>
          <p:cNvPr id="6" name="Picture 5"/>
          <p:cNvPicPr/>
          <p:nvPr/>
        </p:nvPicPr>
        <p:blipFill>
          <a:blip r:embed="rId4"/>
          <a:stretch>
            <a:fillRect/>
          </a:stretch>
        </p:blipFill>
        <p:spPr>
          <a:xfrm>
            <a:off x="5675045" y="3541691"/>
            <a:ext cx="2359279" cy="2454094"/>
          </a:xfrm>
          <a:prstGeom prst="rect">
            <a:avLst/>
          </a:prstGeom>
        </p:spPr>
      </p:pic>
      <p:sp>
        <p:nvSpPr>
          <p:cNvPr id="7" name="TextBox 6"/>
          <p:cNvSpPr txBox="1"/>
          <p:nvPr/>
        </p:nvSpPr>
        <p:spPr>
          <a:xfrm>
            <a:off x="4785494" y="1399030"/>
            <a:ext cx="3203751" cy="2308324"/>
          </a:xfrm>
          <a:prstGeom prst="rect">
            <a:avLst/>
          </a:prstGeom>
          <a:noFill/>
        </p:spPr>
        <p:txBody>
          <a:bodyPr wrap="square" rtlCol="0">
            <a:spAutoFit/>
          </a:bodyPr>
          <a:lstStyle/>
          <a:p>
            <a:r>
              <a:rPr lang="en-GB" dirty="0" smtClean="0"/>
              <a:t>If you have paint at home, try making your own paint brushes from natural materials and then create patterns on paper or better still on the pavement or ground.  </a:t>
            </a:r>
          </a:p>
          <a:p>
            <a:r>
              <a:rPr lang="en-GB" dirty="0" smtClean="0"/>
              <a:t>Remember to photograph your artwork.  </a:t>
            </a:r>
            <a:endParaRPr lang="en-GB" dirty="0"/>
          </a:p>
        </p:txBody>
      </p:sp>
      <p:sp>
        <p:nvSpPr>
          <p:cNvPr id="8" name="TextBox 7"/>
          <p:cNvSpPr txBox="1"/>
          <p:nvPr/>
        </p:nvSpPr>
        <p:spPr>
          <a:xfrm>
            <a:off x="2318197" y="4415844"/>
            <a:ext cx="2871989" cy="1754326"/>
          </a:xfrm>
          <a:prstGeom prst="rect">
            <a:avLst/>
          </a:prstGeom>
          <a:noFill/>
        </p:spPr>
        <p:txBody>
          <a:bodyPr wrap="square" rtlCol="0">
            <a:spAutoFit/>
          </a:bodyPr>
          <a:lstStyle/>
          <a:p>
            <a:r>
              <a:rPr lang="en-GB" dirty="0" smtClean="0"/>
              <a:t>If you have paint at home, try painting twigs, sticks, or pebbles and arrange them to make a sculpture.</a:t>
            </a:r>
          </a:p>
          <a:p>
            <a:r>
              <a:rPr lang="en-GB" dirty="0" smtClean="0"/>
              <a:t>Remember to photograph your artwork.  </a:t>
            </a:r>
            <a:endParaRPr lang="en-GB" dirty="0"/>
          </a:p>
        </p:txBody>
      </p:sp>
    </p:spTree>
    <p:extLst>
      <p:ext uri="{BB962C8B-B14F-4D97-AF65-F5344CB8AC3E}">
        <p14:creationId xmlns:p14="http://schemas.microsoft.com/office/powerpoint/2010/main" val="3590663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3"/>
            <a:ext cx="8220075" cy="608931"/>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210614"/>
            <a:ext cx="8220075" cy="5185423"/>
          </a:xfrm>
        </p:spPr>
        <p:txBody>
          <a:bodyPr>
            <a:normAutofit/>
          </a:bodyPr>
          <a:lstStyle/>
          <a:p>
            <a:r>
              <a:rPr lang="en-GB" sz="2400" dirty="0" smtClean="0"/>
              <a:t>Kinetic Sculptures – moving sculptures.</a:t>
            </a:r>
          </a:p>
          <a:p>
            <a:pPr marL="0" indent="0">
              <a:buNone/>
            </a:pPr>
            <a:endParaRPr lang="en-GB" sz="2400" dirty="0"/>
          </a:p>
        </p:txBody>
      </p:sp>
      <p:pic>
        <p:nvPicPr>
          <p:cNvPr id="4" name="Picture 3"/>
          <p:cNvPicPr/>
          <p:nvPr/>
        </p:nvPicPr>
        <p:blipFill>
          <a:blip r:embed="rId2"/>
          <a:stretch>
            <a:fillRect/>
          </a:stretch>
        </p:blipFill>
        <p:spPr>
          <a:xfrm>
            <a:off x="784610" y="2099257"/>
            <a:ext cx="1688134" cy="2796986"/>
          </a:xfrm>
          <a:prstGeom prst="rect">
            <a:avLst/>
          </a:prstGeom>
        </p:spPr>
      </p:pic>
      <p:pic>
        <p:nvPicPr>
          <p:cNvPr id="5" name="Picture 4"/>
          <p:cNvPicPr/>
          <p:nvPr/>
        </p:nvPicPr>
        <p:blipFill>
          <a:blip r:embed="rId3"/>
          <a:stretch>
            <a:fillRect/>
          </a:stretch>
        </p:blipFill>
        <p:spPr>
          <a:xfrm>
            <a:off x="2800157" y="1899950"/>
            <a:ext cx="1926389" cy="2105380"/>
          </a:xfrm>
          <a:prstGeom prst="rect">
            <a:avLst/>
          </a:prstGeom>
        </p:spPr>
      </p:pic>
      <p:sp>
        <p:nvSpPr>
          <p:cNvPr id="6" name="TextBox 5"/>
          <p:cNvSpPr txBox="1"/>
          <p:nvPr/>
        </p:nvSpPr>
        <p:spPr>
          <a:xfrm>
            <a:off x="4840140" y="2712668"/>
            <a:ext cx="3723538" cy="2585323"/>
          </a:xfrm>
          <a:prstGeom prst="rect">
            <a:avLst/>
          </a:prstGeom>
          <a:noFill/>
        </p:spPr>
        <p:txBody>
          <a:bodyPr wrap="square" rtlCol="0">
            <a:spAutoFit/>
          </a:bodyPr>
          <a:lstStyle/>
          <a:p>
            <a:r>
              <a:rPr lang="en-GB" dirty="0" smtClean="0"/>
              <a:t>If you have string, wool or ribbon at home, you can tie around selected natural materials and attach to a twig or stick to make a moving sculpture.  </a:t>
            </a:r>
          </a:p>
          <a:p>
            <a:r>
              <a:rPr lang="en-GB" dirty="0" smtClean="0"/>
              <a:t>These would look great hanging outside or combined within your main piece of land artwork.  </a:t>
            </a:r>
          </a:p>
          <a:p>
            <a:r>
              <a:rPr lang="en-GB" dirty="0" smtClean="0"/>
              <a:t>Remember to photograph your artwork.  </a:t>
            </a:r>
            <a:endParaRPr lang="en-GB" dirty="0"/>
          </a:p>
        </p:txBody>
      </p:sp>
    </p:spTree>
    <p:extLst>
      <p:ext uri="{BB962C8B-B14F-4D97-AF65-F5344CB8AC3E}">
        <p14:creationId xmlns:p14="http://schemas.microsoft.com/office/powerpoint/2010/main" val="64411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4"/>
            <a:ext cx="8220075" cy="673326"/>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007134"/>
            <a:ext cx="8220075" cy="4242683"/>
          </a:xfrm>
        </p:spPr>
        <p:txBody>
          <a:bodyPr/>
          <a:lstStyle/>
          <a:p>
            <a:r>
              <a:rPr lang="en-GB" dirty="0" smtClean="0"/>
              <a:t>Ice Sculpture</a:t>
            </a:r>
          </a:p>
          <a:p>
            <a:pPr marL="0" indent="0">
              <a:buNone/>
            </a:pPr>
            <a:endParaRPr lang="en-GB" dirty="0"/>
          </a:p>
        </p:txBody>
      </p:sp>
      <p:pic>
        <p:nvPicPr>
          <p:cNvPr id="4" name="Picture 3"/>
          <p:cNvPicPr/>
          <p:nvPr/>
        </p:nvPicPr>
        <p:blipFill>
          <a:blip r:embed="rId2"/>
          <a:stretch>
            <a:fillRect/>
          </a:stretch>
        </p:blipFill>
        <p:spPr>
          <a:xfrm>
            <a:off x="690832" y="1841474"/>
            <a:ext cx="2747827" cy="2872193"/>
          </a:xfrm>
          <a:prstGeom prst="rect">
            <a:avLst/>
          </a:prstGeom>
        </p:spPr>
      </p:pic>
      <p:sp>
        <p:nvSpPr>
          <p:cNvPr id="5" name="TextBox 4"/>
          <p:cNvSpPr txBox="1"/>
          <p:nvPr/>
        </p:nvSpPr>
        <p:spPr>
          <a:xfrm>
            <a:off x="3778405" y="1297347"/>
            <a:ext cx="4559120" cy="4524315"/>
          </a:xfrm>
          <a:prstGeom prst="rect">
            <a:avLst/>
          </a:prstGeom>
          <a:noFill/>
        </p:spPr>
        <p:txBody>
          <a:bodyPr wrap="square" rtlCol="0">
            <a:spAutoFit/>
          </a:bodyPr>
          <a:lstStyle/>
          <a:p>
            <a:r>
              <a:rPr lang="en-GB" dirty="0" smtClean="0"/>
              <a:t>If you have a container or a plastic food seal bag, you can arrange selected found materials within the container or plastic food bag and then pour over water to cover all of the materials.  Place into the freezer over night.  </a:t>
            </a:r>
          </a:p>
          <a:p>
            <a:r>
              <a:rPr lang="en-GB" dirty="0" smtClean="0"/>
              <a:t>When completely frozen, remove form container or bag and place your ‘Ice Sculpture’ outside in an interesting place. </a:t>
            </a:r>
          </a:p>
          <a:p>
            <a:r>
              <a:rPr lang="en-GB" dirty="0" smtClean="0"/>
              <a:t>Take several photographs from different viewpoints.  </a:t>
            </a:r>
          </a:p>
          <a:p>
            <a:endParaRPr lang="en-GB" dirty="0"/>
          </a:p>
          <a:p>
            <a:r>
              <a:rPr lang="en-GB" dirty="0" smtClean="0"/>
              <a:t>Allow your ‘Ice Sculpture’ to naturally defrost. </a:t>
            </a:r>
          </a:p>
          <a:p>
            <a:r>
              <a:rPr lang="en-GB" dirty="0" smtClean="0"/>
              <a:t>Return to see how the arrangement of your natural materials now look – do not touch or re-arrange anything.  </a:t>
            </a:r>
          </a:p>
          <a:p>
            <a:r>
              <a:rPr lang="en-GB" dirty="0" smtClean="0"/>
              <a:t>Photograph your artwork.  </a:t>
            </a:r>
            <a:endParaRPr lang="en-GB" dirty="0"/>
          </a:p>
        </p:txBody>
      </p:sp>
    </p:spTree>
    <p:extLst>
      <p:ext uri="{BB962C8B-B14F-4D97-AF65-F5344CB8AC3E}">
        <p14:creationId xmlns:p14="http://schemas.microsoft.com/office/powerpoint/2010/main" val="544676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755651" y="3397178"/>
            <a:ext cx="7626738" cy="2710255"/>
          </a:xfrm>
          <a:prstGeom prst="roundRect">
            <a:avLst>
              <a:gd name="adj" fmla="val 4740"/>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pPr algn="ctr"/>
            <a:r>
              <a:rPr lang="en-GB" dirty="0" smtClean="0"/>
              <a:t>Main Art Activity-</a:t>
            </a:r>
            <a:br>
              <a:rPr lang="en-GB" dirty="0" smtClean="0"/>
            </a:br>
            <a:r>
              <a:rPr lang="en-GB" dirty="0" smtClean="0"/>
              <a:t>Land </a:t>
            </a:r>
            <a:r>
              <a:rPr lang="en-GB" dirty="0"/>
              <a:t>Art</a:t>
            </a:r>
            <a:endParaRPr lang="en-GB" b="0" dirty="0"/>
          </a:p>
        </p:txBody>
      </p:sp>
      <p:sp>
        <p:nvSpPr>
          <p:cNvPr id="37" name="Content Placeholder 6"/>
          <p:cNvSpPr txBox="1">
            <a:spLocks/>
          </p:cNvSpPr>
          <p:nvPr/>
        </p:nvSpPr>
        <p:spPr>
          <a:xfrm>
            <a:off x="3927244" y="3127036"/>
            <a:ext cx="3810387" cy="2614473"/>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GB" dirty="0" smtClean="0"/>
              <a:t>You </a:t>
            </a:r>
            <a:r>
              <a:rPr lang="en-GB" dirty="0"/>
              <a:t>are </a:t>
            </a:r>
            <a:r>
              <a:rPr lang="en-GB" dirty="0" smtClean="0"/>
              <a:t>now ready to arrange your </a:t>
            </a:r>
            <a:r>
              <a:rPr lang="en-GB" dirty="0"/>
              <a:t>natural materials to make land art sculptures like Andy Goldsworthy. </a:t>
            </a:r>
            <a:endParaRPr lang="en-GB" dirty="0" smtClean="0"/>
          </a:p>
          <a:p>
            <a:pPr marL="0" indent="0">
              <a:lnSpc>
                <a:spcPct val="110000"/>
              </a:lnSpc>
              <a:buNone/>
            </a:pPr>
            <a:r>
              <a:rPr lang="en-GB" dirty="0" smtClean="0"/>
              <a:t>You can create this in your own </a:t>
            </a:r>
            <a:r>
              <a:rPr lang="en-GB" dirty="0" smtClean="0"/>
              <a:t>garden.    </a:t>
            </a:r>
            <a:endParaRPr lang="en-GB" dirty="0"/>
          </a:p>
        </p:txBody>
      </p:sp>
      <p:sp>
        <p:nvSpPr>
          <p:cNvPr id="22" name="Rounded Rectangle 21"/>
          <p:cNvSpPr/>
          <p:nvPr/>
        </p:nvSpPr>
        <p:spPr>
          <a:xfrm>
            <a:off x="755650" y="1515483"/>
            <a:ext cx="7632700" cy="1754121"/>
          </a:xfrm>
          <a:prstGeom prst="roundRect">
            <a:avLst>
              <a:gd name="adj" fmla="val 8097"/>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63301">
            <a:off x="7817062" y="1618105"/>
            <a:ext cx="279367" cy="1520799"/>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1187" y="2324490"/>
            <a:ext cx="1341654" cy="780489"/>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4528" y="1883318"/>
            <a:ext cx="1066599" cy="1179017"/>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21175" y="1558112"/>
            <a:ext cx="850932" cy="604341"/>
          </a:xfrm>
          <a:prstGeom prst="rect">
            <a:avLst/>
          </a:prstGeom>
        </p:spPr>
      </p:pic>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2984" y="1767288"/>
            <a:ext cx="1515191" cy="1359748"/>
          </a:xfrm>
          <a:prstGeom prst="rect">
            <a:avLst/>
          </a:prstGeom>
        </p:spPr>
      </p:pic>
      <p:pic>
        <p:nvPicPr>
          <p:cNvPr id="26" name="Picture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117044">
            <a:off x="4710153" y="1623424"/>
            <a:ext cx="702860" cy="961864"/>
          </a:xfrm>
          <a:prstGeom prst="rect">
            <a:avLst/>
          </a:prstGeom>
        </p:spPr>
      </p:pic>
      <p:pic>
        <p:nvPicPr>
          <p:cNvPr id="27" name="Picture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169521" flipH="1">
            <a:off x="5918547" y="1470859"/>
            <a:ext cx="685639" cy="1044067"/>
          </a:xfrm>
          <a:prstGeom prst="rect">
            <a:avLst/>
          </a:prstGeom>
        </p:spPr>
      </p:pic>
      <p:pic>
        <p:nvPicPr>
          <p:cNvPr id="28" name="Picture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84554" y="2374989"/>
            <a:ext cx="545299" cy="574471"/>
          </a:xfrm>
          <a:prstGeom prst="rect">
            <a:avLst/>
          </a:prstGeom>
        </p:spPr>
      </p:pic>
      <p:pic>
        <p:nvPicPr>
          <p:cNvPr id="31" name="Picture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84497" y="1891721"/>
            <a:ext cx="907863" cy="878520"/>
          </a:xfrm>
          <a:prstGeom prst="rect">
            <a:avLst/>
          </a:prstGeom>
        </p:spPr>
      </p:pic>
      <p:pic>
        <p:nvPicPr>
          <p:cNvPr id="32" name="Picture 3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65192" y="1767288"/>
            <a:ext cx="573166" cy="393106"/>
          </a:xfrm>
          <a:prstGeom prst="rect">
            <a:avLst/>
          </a:prstGeom>
        </p:spPr>
      </p:pic>
      <p:pic>
        <p:nvPicPr>
          <p:cNvPr id="33" name="Picture 3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350464">
            <a:off x="4300780" y="2309087"/>
            <a:ext cx="731040" cy="815345"/>
          </a:xfrm>
          <a:prstGeom prst="rect">
            <a:avLst/>
          </a:prstGeom>
        </p:spPr>
      </p:pic>
      <p:pic>
        <p:nvPicPr>
          <p:cNvPr id="2" name="Picture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7754" y="3452242"/>
            <a:ext cx="3274875" cy="2658234"/>
          </a:xfrm>
          <a:prstGeom prst="rect">
            <a:avLst/>
          </a:prstGeom>
        </p:spPr>
      </p:pic>
      <p:pic>
        <p:nvPicPr>
          <p:cNvPr id="19" name="Picture 18"/>
          <p:cNvPicPr/>
          <p:nvPr/>
        </p:nvPicPr>
        <p:blipFill>
          <a:blip r:embed="rId14"/>
          <a:stretch>
            <a:fillRect/>
          </a:stretch>
        </p:blipFill>
        <p:spPr>
          <a:xfrm>
            <a:off x="6884497" y="4895773"/>
            <a:ext cx="1358858" cy="1360289"/>
          </a:xfrm>
          <a:prstGeom prst="rect">
            <a:avLst/>
          </a:prstGeom>
        </p:spPr>
      </p:pic>
      <p:pic>
        <p:nvPicPr>
          <p:cNvPr id="21" name="Picture 20"/>
          <p:cNvPicPr/>
          <p:nvPr/>
        </p:nvPicPr>
        <p:blipFill>
          <a:blip r:embed="rId15"/>
          <a:stretch>
            <a:fillRect/>
          </a:stretch>
        </p:blipFill>
        <p:spPr>
          <a:xfrm>
            <a:off x="7624294" y="3394135"/>
            <a:ext cx="946550" cy="1353009"/>
          </a:xfrm>
          <a:prstGeom prst="rect">
            <a:avLst/>
          </a:prstGeom>
        </p:spPr>
      </p:pic>
    </p:spTree>
    <p:extLst>
      <p:ext uri="{BB962C8B-B14F-4D97-AF65-F5344CB8AC3E}">
        <p14:creationId xmlns:p14="http://schemas.microsoft.com/office/powerpoint/2010/main" val="4055903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67103">
            <a:off x="4830474" y="2103856"/>
            <a:ext cx="2075246" cy="1887868"/>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52206"/>
          <a:stretch/>
        </p:blipFill>
        <p:spPr>
          <a:xfrm flipH="1">
            <a:off x="6048373" y="3086238"/>
            <a:ext cx="2571749" cy="3000237"/>
          </a:xfrm>
          <a:prstGeom prst="rect">
            <a:avLst/>
          </a:prstGeom>
        </p:spPr>
      </p:pic>
      <p:sp>
        <p:nvSpPr>
          <p:cNvPr id="14" name="TextBox 13"/>
          <p:cNvSpPr txBox="1"/>
          <p:nvPr/>
        </p:nvSpPr>
        <p:spPr>
          <a:xfrm>
            <a:off x="4954165" y="2545940"/>
            <a:ext cx="1681303" cy="1015663"/>
          </a:xfrm>
          <a:prstGeom prst="rect">
            <a:avLst/>
          </a:prstGeom>
          <a:noFill/>
        </p:spPr>
        <p:txBody>
          <a:bodyPr wrap="square" rtlCol="0">
            <a:spAutoFit/>
          </a:bodyPr>
          <a:lstStyle/>
          <a:p>
            <a:pPr algn="ctr"/>
            <a:r>
              <a:rPr lang="en-GB" sz="2000" dirty="0"/>
              <a:t>This land art is made from pebbles.</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5" name="Content Placeholder 3"/>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1367" t="13592" r="13428"/>
          <a:stretch/>
        </p:blipFill>
        <p:spPr>
          <a:xfrm rot="16200000">
            <a:off x="771845" y="2233376"/>
            <a:ext cx="3703079" cy="3191394"/>
          </a:xfrm>
          <a:prstGeom prst="rect">
            <a:avLst/>
          </a:prstGeom>
        </p:spPr>
      </p:pic>
    </p:spTree>
    <p:extLst>
      <p:ext uri="{BB962C8B-B14F-4D97-AF65-F5344CB8AC3E}">
        <p14:creationId xmlns:p14="http://schemas.microsoft.com/office/powerpoint/2010/main" val="80627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l="-3053" r="-1637" b="4204"/>
          <a:stretch/>
        </p:blipFill>
        <p:spPr>
          <a:xfrm>
            <a:off x="6429374" y="3048000"/>
            <a:ext cx="2028825" cy="3038476"/>
          </a:xfrm>
          <a:prstGeom prst="flowChartAlternateProcess">
            <a:avLst/>
          </a:prstGeom>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7145">
            <a:off x="4789509" y="2285419"/>
            <a:ext cx="2355838" cy="2143125"/>
          </a:xfrm>
          <a:prstGeom prst="rect">
            <a:avLst/>
          </a:prstGeom>
        </p:spPr>
      </p:pic>
      <p:sp>
        <p:nvSpPr>
          <p:cNvPr id="14" name="TextBox 13"/>
          <p:cNvSpPr txBox="1"/>
          <p:nvPr/>
        </p:nvSpPr>
        <p:spPr>
          <a:xfrm>
            <a:off x="5037823" y="2695261"/>
            <a:ext cx="1681303" cy="1323439"/>
          </a:xfrm>
          <a:prstGeom prst="rect">
            <a:avLst/>
          </a:prstGeom>
          <a:noFill/>
        </p:spPr>
        <p:txBody>
          <a:bodyPr wrap="square" rtlCol="0">
            <a:spAutoFit/>
          </a:bodyPr>
          <a:lstStyle/>
          <a:p>
            <a:pPr algn="ctr"/>
            <a:r>
              <a:rPr lang="en-GB" sz="2000" dirty="0"/>
              <a:t>This land art is made from leaves and stones.</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1" name="Content Placeholder 5"/>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2110" r="8982"/>
          <a:stretch/>
        </p:blipFill>
        <p:spPr>
          <a:xfrm>
            <a:off x="880503" y="2162628"/>
            <a:ext cx="3480922" cy="3308502"/>
          </a:xfrm>
          <a:prstGeom prst="rect">
            <a:avLst/>
          </a:prstGeom>
        </p:spPr>
      </p:pic>
    </p:spTree>
    <p:extLst>
      <p:ext uri="{BB962C8B-B14F-4D97-AF65-F5344CB8AC3E}">
        <p14:creationId xmlns:p14="http://schemas.microsoft.com/office/powerpoint/2010/main" val="403709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57145">
            <a:off x="4755640" y="2605664"/>
            <a:ext cx="2201668" cy="2002875"/>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4559"/>
          <a:stretch/>
        </p:blipFill>
        <p:spPr>
          <a:xfrm flipH="1">
            <a:off x="6105524" y="3162860"/>
            <a:ext cx="2445328" cy="2923616"/>
          </a:xfrm>
          <a:prstGeom prst="flowChartAlternateProcess">
            <a:avLst/>
          </a:prstGeom>
        </p:spPr>
      </p:pic>
      <p:sp>
        <p:nvSpPr>
          <p:cNvPr id="14" name="TextBox 13"/>
          <p:cNvSpPr txBox="1"/>
          <p:nvPr/>
        </p:nvSpPr>
        <p:spPr>
          <a:xfrm>
            <a:off x="4904899" y="2767217"/>
            <a:ext cx="1681303" cy="1631216"/>
          </a:xfrm>
          <a:prstGeom prst="rect">
            <a:avLst/>
          </a:prstGeom>
          <a:noFill/>
        </p:spPr>
        <p:txBody>
          <a:bodyPr wrap="square" rtlCol="0">
            <a:spAutoFit/>
          </a:bodyPr>
          <a:lstStyle/>
          <a:p>
            <a:pPr algn="ctr"/>
            <a:r>
              <a:rPr lang="en-GB" sz="2000" dirty="0"/>
              <a:t>This land</a:t>
            </a:r>
            <a:br>
              <a:rPr lang="en-GB" sz="2000" dirty="0"/>
            </a:br>
            <a:r>
              <a:rPr lang="en-GB" sz="2000" dirty="0"/>
              <a:t>art is made from leaves, twigs and pine cones.</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5"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a:xfrm rot="16200000">
            <a:off x="585816" y="2290518"/>
            <a:ext cx="4070296" cy="3052722"/>
          </a:xfrm>
          <a:prstGeom prst="rect">
            <a:avLst/>
          </a:prstGeom>
        </p:spPr>
      </p:pic>
    </p:spTree>
    <p:extLst>
      <p:ext uri="{BB962C8B-B14F-4D97-AF65-F5344CB8AC3E}">
        <p14:creationId xmlns:p14="http://schemas.microsoft.com/office/powerpoint/2010/main" val="137905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air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6800" y="612000"/>
            <a:ext cx="864000" cy="864000"/>
          </a:xfrm>
          <a:prstGeom prst="rect">
            <a:avLst/>
          </a:prstGeom>
        </p:spPr>
      </p:pic>
      <p:sp>
        <p:nvSpPr>
          <p:cNvPr id="29" name="Rounded Rectangle 28"/>
          <p:cNvSpPr/>
          <p:nvPr/>
        </p:nvSpPr>
        <p:spPr>
          <a:xfrm>
            <a:off x="3158145" y="1522577"/>
            <a:ext cx="5224243" cy="4570248"/>
          </a:xfrm>
          <a:prstGeom prst="roundRect">
            <a:avLst>
              <a:gd name="adj" fmla="val 4740"/>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ounded Rectangle 34"/>
          <p:cNvSpPr/>
          <p:nvPr/>
        </p:nvSpPr>
        <p:spPr>
          <a:xfrm>
            <a:off x="770472" y="1522577"/>
            <a:ext cx="2296578" cy="4570248"/>
          </a:xfrm>
          <a:prstGeom prst="roundRect">
            <a:avLst>
              <a:gd name="adj" fmla="val 8887"/>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Making Land Art</a:t>
            </a:r>
            <a:endParaRPr lang="en-GB" b="0" dirty="0"/>
          </a:p>
        </p:txBody>
      </p:sp>
      <p:sp>
        <p:nvSpPr>
          <p:cNvPr id="14" name="Oval 13"/>
          <p:cNvSpPr/>
          <p:nvPr/>
        </p:nvSpPr>
        <p:spPr>
          <a:xfrm>
            <a:off x="1045649" y="4796325"/>
            <a:ext cx="1097440" cy="1097440"/>
          </a:xfrm>
          <a:prstGeom prst="ellipse">
            <a:avLst/>
          </a:prstGeom>
          <a:solidFill>
            <a:srgbClr val="C7F773"/>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1045649" y="3451499"/>
            <a:ext cx="1097440" cy="1097440"/>
          </a:xfrm>
          <a:prstGeom prst="ellipse">
            <a:avLst/>
          </a:prstGeom>
          <a:solidFill>
            <a:srgbClr val="C7F773"/>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1045649" y="2106674"/>
            <a:ext cx="1097440" cy="1097440"/>
          </a:xfrm>
          <a:prstGeom prst="ellipse">
            <a:avLst/>
          </a:prstGeom>
          <a:solidFill>
            <a:srgbClr val="C7F773"/>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6"/>
          <p:cNvSpPr>
            <a:spLocks noGrp="1"/>
          </p:cNvSpPr>
          <p:nvPr>
            <p:ph idx="1"/>
          </p:nvPr>
        </p:nvSpPr>
        <p:spPr>
          <a:xfrm>
            <a:off x="793750" y="1383744"/>
            <a:ext cx="2286255" cy="849057"/>
          </a:xfrm>
        </p:spPr>
        <p:txBody>
          <a:bodyPr anchor="ctr">
            <a:noAutofit/>
          </a:bodyPr>
          <a:lstStyle/>
          <a:p>
            <a:pPr marL="0" indent="0" algn="ctr">
              <a:buNone/>
            </a:pPr>
            <a:r>
              <a:rPr lang="en-GB" sz="1600" dirty="0"/>
              <a:t>You will need…</a:t>
            </a:r>
          </a:p>
        </p:txBody>
      </p:sp>
      <p:sp>
        <p:nvSpPr>
          <p:cNvPr id="18" name="Content Placeholder 6"/>
          <p:cNvSpPr txBox="1">
            <a:spLocks/>
          </p:cNvSpPr>
          <p:nvPr/>
        </p:nvSpPr>
        <p:spPr>
          <a:xfrm>
            <a:off x="1991294" y="2419862"/>
            <a:ext cx="1188405" cy="471063"/>
          </a:xfrm>
          <a:prstGeom prst="roundRect">
            <a:avLst>
              <a:gd name="adj" fmla="val 2585"/>
            </a:avLst>
          </a:prstGeom>
          <a:noFill/>
          <a:ln w="25400">
            <a:noFill/>
          </a:ln>
        </p:spPr>
        <p:txBody>
          <a:bodyPr vert="horz" lIns="252000" tIns="252000" rIns="252000" bIns="252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t>Natural materials</a:t>
            </a:r>
          </a:p>
        </p:txBody>
      </p:sp>
      <p:sp>
        <p:nvSpPr>
          <p:cNvPr id="19" name="Content Placeholder 6"/>
          <p:cNvSpPr txBox="1">
            <a:spLocks/>
          </p:cNvSpPr>
          <p:nvPr/>
        </p:nvSpPr>
        <p:spPr>
          <a:xfrm>
            <a:off x="1991294" y="3756446"/>
            <a:ext cx="1188405" cy="471063"/>
          </a:xfrm>
          <a:prstGeom prst="roundRect">
            <a:avLst>
              <a:gd name="adj" fmla="val 2585"/>
            </a:avLst>
          </a:prstGeom>
          <a:noFill/>
          <a:ln w="25400">
            <a:noFill/>
          </a:ln>
        </p:spPr>
        <p:txBody>
          <a:bodyPr vert="horz" lIns="252000" tIns="252000" rIns="252000" bIns="252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t>Flour </a:t>
            </a:r>
            <a:r>
              <a:rPr lang="en-GB" sz="1200" dirty="0" smtClean="0"/>
              <a:t>paste, only if it is windy outdoors.  </a:t>
            </a:r>
            <a:endParaRPr lang="en-GB" sz="1200" dirty="0"/>
          </a:p>
        </p:txBody>
      </p:sp>
      <p:sp>
        <p:nvSpPr>
          <p:cNvPr id="20" name="Content Placeholder 6"/>
          <p:cNvSpPr txBox="1">
            <a:spLocks/>
          </p:cNvSpPr>
          <p:nvPr/>
        </p:nvSpPr>
        <p:spPr>
          <a:xfrm>
            <a:off x="1991294" y="5093030"/>
            <a:ext cx="1291012" cy="471063"/>
          </a:xfrm>
          <a:prstGeom prst="roundRect">
            <a:avLst>
              <a:gd name="adj" fmla="val 2585"/>
            </a:avLst>
          </a:prstGeom>
          <a:noFill/>
          <a:ln w="25400">
            <a:noFill/>
          </a:ln>
        </p:spPr>
        <p:txBody>
          <a:bodyPr vert="horz" lIns="252000" tIns="252000" rIns="252000" bIns="252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t>Camera</a:t>
            </a:r>
          </a:p>
        </p:txBody>
      </p:sp>
      <p:sp>
        <p:nvSpPr>
          <p:cNvPr id="37" name="Content Placeholder 6"/>
          <p:cNvSpPr txBox="1">
            <a:spLocks/>
          </p:cNvSpPr>
          <p:nvPr/>
        </p:nvSpPr>
        <p:spPr>
          <a:xfrm>
            <a:off x="3179699" y="1540935"/>
            <a:ext cx="5208652" cy="4551890"/>
          </a:xfrm>
          <a:prstGeom prst="roundRect">
            <a:avLst>
              <a:gd name="adj" fmla="val 2585"/>
            </a:avLst>
          </a:prstGeom>
          <a:noFill/>
          <a:ln w="25400">
            <a:noFill/>
          </a:ln>
        </p:spPr>
        <p:txBody>
          <a:bodyPr vert="horz" lIns="252000" tIns="252000" rIns="252000" bIns="25200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Font typeface="+mj-lt"/>
              <a:buAutoNum type="arabicPeriod"/>
            </a:pPr>
            <a:r>
              <a:rPr lang="en-GB" dirty="0"/>
              <a:t>Working </a:t>
            </a:r>
            <a:r>
              <a:rPr lang="en-GB" dirty="0" smtClean="0"/>
              <a:t>on your own or with the help of your family members, you </a:t>
            </a:r>
            <a:r>
              <a:rPr lang="en-GB" dirty="0"/>
              <a:t>are going to use natural materials to make land art outside</a:t>
            </a:r>
            <a:r>
              <a:rPr lang="en-GB" dirty="0" smtClean="0"/>
              <a:t>.   </a:t>
            </a:r>
            <a:endParaRPr lang="en-GB" dirty="0"/>
          </a:p>
          <a:p>
            <a:pPr marL="342900" indent="-342900">
              <a:lnSpc>
                <a:spcPct val="100000"/>
              </a:lnSpc>
              <a:buFont typeface="+mj-lt"/>
              <a:buAutoNum type="arabicPeriod"/>
            </a:pPr>
            <a:r>
              <a:rPr lang="en-GB" dirty="0"/>
              <a:t>Arrange your materials to make a pattern or picture that you like. Think about the colours you are using. Think about the shape. </a:t>
            </a:r>
            <a:r>
              <a:rPr lang="en-GB" dirty="0" smtClean="0"/>
              <a:t>Think about the works of Andy Goldsworthy.</a:t>
            </a:r>
            <a:endParaRPr lang="en-GB" dirty="0"/>
          </a:p>
          <a:p>
            <a:pPr marL="342900" indent="-342900">
              <a:lnSpc>
                <a:spcPct val="100000"/>
              </a:lnSpc>
              <a:buFont typeface="+mj-lt"/>
              <a:buAutoNum type="arabicPeriod"/>
            </a:pPr>
            <a:r>
              <a:rPr lang="en-GB" dirty="0"/>
              <a:t>Use </a:t>
            </a:r>
            <a:r>
              <a:rPr lang="en-GB" dirty="0" smtClean="0"/>
              <a:t>flour- </a:t>
            </a:r>
            <a:r>
              <a:rPr lang="en-GB" dirty="0"/>
              <a:t>paste to stick your materials to the ground if it is windy</a:t>
            </a:r>
            <a:r>
              <a:rPr lang="en-GB" dirty="0" smtClean="0"/>
              <a:t>. </a:t>
            </a:r>
            <a:r>
              <a:rPr lang="en-GB" dirty="0" smtClean="0"/>
              <a:t>  </a:t>
            </a:r>
            <a:endParaRPr lang="en-GB" dirty="0" smtClean="0"/>
          </a:p>
          <a:p>
            <a:pPr marL="342900" indent="-342900">
              <a:lnSpc>
                <a:spcPct val="100000"/>
              </a:lnSpc>
              <a:buFont typeface="+mj-lt"/>
              <a:buAutoNum type="arabicPeriod"/>
            </a:pPr>
            <a:r>
              <a:rPr lang="en-GB" dirty="0" smtClean="0"/>
              <a:t>You can add your other pieces of challenge artwork here </a:t>
            </a:r>
            <a:r>
              <a:rPr lang="en-GB" dirty="0" smtClean="0"/>
              <a:t>too by placing them near your arranged natural materials.    </a:t>
            </a:r>
            <a:endParaRPr lang="en-GB" dirty="0" smtClean="0"/>
          </a:p>
          <a:p>
            <a:pPr marL="342900" indent="-342900">
              <a:lnSpc>
                <a:spcPct val="100000"/>
              </a:lnSpc>
              <a:buFont typeface="+mj-lt"/>
              <a:buAutoNum type="arabicPeriod"/>
            </a:pPr>
            <a:r>
              <a:rPr lang="en-GB" dirty="0" smtClean="0"/>
              <a:t>When </a:t>
            </a:r>
            <a:r>
              <a:rPr lang="en-GB" dirty="0"/>
              <a:t>you are finished, take </a:t>
            </a:r>
            <a:r>
              <a:rPr lang="en-GB" dirty="0" smtClean="0"/>
              <a:t>some photographs!  </a:t>
            </a:r>
            <a:endParaRPr lang="en-GB" dirty="0"/>
          </a:p>
          <a:p>
            <a:pPr marL="342900" indent="-342900">
              <a:lnSpc>
                <a:spcPct val="100000"/>
              </a:lnSpc>
              <a:buFont typeface="+mj-lt"/>
              <a:buAutoNum type="arabicPeriod"/>
            </a:pPr>
            <a:r>
              <a:rPr lang="en-GB" dirty="0"/>
              <a:t>Your land art will last a little while and then it will wash away.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987" y="2253821"/>
            <a:ext cx="1224763" cy="803144"/>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5541" y="3635894"/>
            <a:ext cx="1039686" cy="71216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8936" y="4983388"/>
            <a:ext cx="930863" cy="690346"/>
          </a:xfrm>
          <a:prstGeom prst="rect">
            <a:avLst/>
          </a:prstGeom>
        </p:spPr>
      </p:pic>
      <p:sp>
        <p:nvSpPr>
          <p:cNvPr id="17" name="Smiley Face 16"/>
          <p:cNvSpPr/>
          <p:nvPr/>
        </p:nvSpPr>
        <p:spPr>
          <a:xfrm>
            <a:off x="7400532" y="483026"/>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p:cNvPicPr/>
          <p:nvPr/>
        </p:nvPicPr>
        <p:blipFill>
          <a:blip r:embed="rId6"/>
          <a:stretch>
            <a:fillRect/>
          </a:stretch>
        </p:blipFill>
        <p:spPr>
          <a:xfrm>
            <a:off x="8065923" y="2134266"/>
            <a:ext cx="989753" cy="1222537"/>
          </a:xfrm>
          <a:prstGeom prst="rect">
            <a:avLst/>
          </a:prstGeom>
        </p:spPr>
      </p:pic>
      <p:pic>
        <p:nvPicPr>
          <p:cNvPr id="24" name="Picture 23"/>
          <p:cNvPicPr/>
          <p:nvPr/>
        </p:nvPicPr>
        <p:blipFill>
          <a:blip r:embed="rId7"/>
          <a:stretch>
            <a:fillRect/>
          </a:stretch>
        </p:blipFill>
        <p:spPr>
          <a:xfrm>
            <a:off x="8124481" y="3403380"/>
            <a:ext cx="872636" cy="1893926"/>
          </a:xfrm>
          <a:prstGeom prst="rect">
            <a:avLst/>
          </a:prstGeom>
        </p:spPr>
      </p:pic>
      <p:pic>
        <p:nvPicPr>
          <p:cNvPr id="28" name="Picture 27"/>
          <p:cNvPicPr/>
          <p:nvPr/>
        </p:nvPicPr>
        <p:blipFill>
          <a:blip r:embed="rId8"/>
          <a:stretch>
            <a:fillRect/>
          </a:stretch>
        </p:blipFill>
        <p:spPr>
          <a:xfrm>
            <a:off x="7866784" y="5343883"/>
            <a:ext cx="1213397" cy="1376745"/>
          </a:xfrm>
          <a:prstGeom prst="rect">
            <a:avLst/>
          </a:prstGeom>
        </p:spPr>
      </p:pic>
    </p:spTree>
    <p:extLst>
      <p:ext uri="{BB962C8B-B14F-4D97-AF65-F5344CB8AC3E}">
        <p14:creationId xmlns:p14="http://schemas.microsoft.com/office/powerpoint/2010/main" val="2113473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3896566" y="1561404"/>
            <a:ext cx="4485821" cy="4549677"/>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5"/>
          <p:cNvSpPr>
            <a:spLocks noGrp="1"/>
          </p:cNvSpPr>
          <p:nvPr>
            <p:ph type="title"/>
          </p:nvPr>
        </p:nvSpPr>
        <p:spPr>
          <a:xfrm>
            <a:off x="457198" y="485774"/>
            <a:ext cx="8220075" cy="1055160"/>
          </a:xfrm>
        </p:spPr>
        <p:txBody>
          <a:bodyPr>
            <a:normAutofit fontScale="90000"/>
          </a:bodyPr>
          <a:lstStyle/>
          <a:p>
            <a:r>
              <a:rPr lang="en-GB" dirty="0"/>
              <a:t>Share</a:t>
            </a:r>
            <a:endParaRPr lang="en-GB" b="0" dirty="0"/>
          </a:p>
        </p:txBody>
      </p:sp>
      <p:sp>
        <p:nvSpPr>
          <p:cNvPr id="25" name="Rounded Rectangle 24"/>
          <p:cNvSpPr/>
          <p:nvPr/>
        </p:nvSpPr>
        <p:spPr>
          <a:xfrm>
            <a:off x="754189" y="1561404"/>
            <a:ext cx="3043011" cy="4567934"/>
          </a:xfrm>
          <a:prstGeom prst="roundRect">
            <a:avLst>
              <a:gd name="adj" fmla="val 12264"/>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Content Placeholder 6"/>
          <p:cNvSpPr txBox="1">
            <a:spLocks/>
          </p:cNvSpPr>
          <p:nvPr/>
        </p:nvSpPr>
        <p:spPr>
          <a:xfrm>
            <a:off x="760353" y="1579660"/>
            <a:ext cx="3036847" cy="4795382"/>
          </a:xfrm>
          <a:prstGeom prst="roundRect">
            <a:avLst>
              <a:gd name="adj" fmla="val 2585"/>
            </a:avLst>
          </a:prstGeom>
          <a:noFill/>
          <a:ln w="25400">
            <a:noFill/>
          </a:ln>
        </p:spPr>
        <p:txBody>
          <a:bodyPr vert="horz" lIns="252000" tIns="252000" rIns="252000" bIns="25200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GB" dirty="0" smtClean="0"/>
              <a:t>If you completed your land art on your own, invite your home family members to come and see.  </a:t>
            </a:r>
          </a:p>
          <a:p>
            <a:pPr marL="0" indent="0" algn="ctr">
              <a:lnSpc>
                <a:spcPct val="110000"/>
              </a:lnSpc>
              <a:buNone/>
            </a:pPr>
            <a:r>
              <a:rPr lang="en-GB" dirty="0" smtClean="0"/>
              <a:t>Tell them all </a:t>
            </a:r>
            <a:r>
              <a:rPr lang="en-GB" dirty="0"/>
              <a:t>about </a:t>
            </a:r>
            <a:r>
              <a:rPr lang="en-GB" dirty="0" smtClean="0"/>
              <a:t>it.  </a:t>
            </a:r>
          </a:p>
          <a:p>
            <a:pPr marL="0" indent="0" algn="ctr">
              <a:lnSpc>
                <a:spcPct val="110000"/>
              </a:lnSpc>
              <a:buNone/>
            </a:pPr>
            <a:r>
              <a:rPr lang="en-GB" dirty="0" smtClean="0"/>
              <a:t>You could even send photographs of your finished artwork to family and friends who you can’t visit at the moment or even face time them and show and tell your work. I am sure they will love seeing and hearing all about it.  </a:t>
            </a:r>
          </a:p>
          <a:p>
            <a:pPr marL="0" indent="0" algn="ctr">
              <a:lnSpc>
                <a:spcPct val="110000"/>
              </a:lnSpc>
              <a:buNone/>
            </a:pPr>
            <a:r>
              <a:rPr lang="en-GB" dirty="0" smtClean="0"/>
              <a:t>Good luck and enjoy making.  </a:t>
            </a:r>
          </a:p>
          <a:p>
            <a:pPr marL="0" indent="0" algn="ctr">
              <a:lnSpc>
                <a:spcPct val="110000"/>
              </a:lnSpc>
              <a:buNone/>
            </a:pPr>
            <a:endParaRPr lang="en-GB"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18855" y="4059725"/>
            <a:ext cx="1046312" cy="1789224"/>
          </a:xfrm>
          <a:prstGeom prst="rect">
            <a:avLst/>
          </a:prstGeom>
        </p:spPr>
      </p:pic>
      <p:sp>
        <p:nvSpPr>
          <p:cNvPr id="11" name="Content Placeholder 6"/>
          <p:cNvSpPr txBox="1">
            <a:spLocks/>
          </p:cNvSpPr>
          <p:nvPr/>
        </p:nvSpPr>
        <p:spPr>
          <a:xfrm>
            <a:off x="3896566" y="1617073"/>
            <a:ext cx="4485821" cy="4549677"/>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GB" dirty="0" smtClean="0"/>
              <a:t>Here are some questions for you to ask your child to help them talk about their work.</a:t>
            </a:r>
          </a:p>
          <a:p>
            <a:pPr marL="0" indent="0" algn="ctr">
              <a:lnSpc>
                <a:spcPct val="150000"/>
              </a:lnSpc>
              <a:buNone/>
            </a:pPr>
            <a:r>
              <a:rPr lang="en-GB" dirty="0"/>
              <a:t>W</a:t>
            </a:r>
            <a:r>
              <a:rPr lang="en-GB" dirty="0" smtClean="0"/>
              <a:t>hat </a:t>
            </a:r>
            <a:r>
              <a:rPr lang="en-GB" dirty="0"/>
              <a:t>shape is it?</a:t>
            </a:r>
          </a:p>
          <a:p>
            <a:pPr marL="0" indent="0" algn="ctr">
              <a:lnSpc>
                <a:spcPct val="150000"/>
              </a:lnSpc>
              <a:buNone/>
            </a:pPr>
            <a:r>
              <a:rPr lang="en-GB" dirty="0"/>
              <a:t>What colours did you use?</a:t>
            </a:r>
          </a:p>
          <a:p>
            <a:pPr marL="0" indent="0" algn="ctr">
              <a:lnSpc>
                <a:spcPct val="150000"/>
              </a:lnSpc>
              <a:buNone/>
            </a:pPr>
            <a:r>
              <a:rPr lang="en-GB" dirty="0"/>
              <a:t>What materials was it made from?</a:t>
            </a:r>
          </a:p>
          <a:p>
            <a:pPr marL="0" indent="0" algn="ctr">
              <a:lnSpc>
                <a:spcPct val="150000"/>
              </a:lnSpc>
              <a:buNone/>
            </a:pPr>
            <a:r>
              <a:rPr lang="en-GB" dirty="0"/>
              <a:t>How did you make it? </a:t>
            </a:r>
          </a:p>
          <a:p>
            <a:pPr marL="0" indent="0" algn="ctr">
              <a:lnSpc>
                <a:spcPct val="150000"/>
              </a:lnSpc>
              <a:buNone/>
            </a:pPr>
            <a:r>
              <a:rPr lang="en-GB" dirty="0" smtClean="0"/>
              <a:t>What </a:t>
            </a:r>
            <a:r>
              <a:rPr lang="en-GB" dirty="0"/>
              <a:t>do you like most about it? </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7417" y="5482464"/>
            <a:ext cx="1032047" cy="732971"/>
          </a:xfrm>
          <a:prstGeom prst="rect">
            <a:avLst/>
          </a:prstGeom>
        </p:spPr>
      </p:pic>
      <p:pic>
        <p:nvPicPr>
          <p:cNvPr id="20" name="Group Work"/>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800" y="612000"/>
            <a:ext cx="864000" cy="864000"/>
          </a:xfrm>
          <a:prstGeom prst="rect">
            <a:avLst/>
          </a:prstGeom>
        </p:spPr>
      </p:pic>
      <p:sp>
        <p:nvSpPr>
          <p:cNvPr id="10" name="Smiley Face 9"/>
          <p:cNvSpPr/>
          <p:nvPr/>
        </p:nvSpPr>
        <p:spPr>
          <a:xfrm>
            <a:off x="7400532" y="483026"/>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94098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bwMode="auto">
          <a:xfrm>
            <a:off x="416461" y="1661374"/>
            <a:ext cx="8137524" cy="4658105"/>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smtClean="0"/>
              <a:t> </a:t>
            </a:r>
            <a:endParaRPr lang="en-GB" sz="1350" dirty="0"/>
          </a:p>
        </p:txBody>
      </p:sp>
      <p:sp>
        <p:nvSpPr>
          <p:cNvPr id="3" name="Rectangle 2"/>
          <p:cNvSpPr/>
          <p:nvPr/>
        </p:nvSpPr>
        <p:spPr>
          <a:xfrm>
            <a:off x="1936784" y="1768607"/>
            <a:ext cx="6617837" cy="984885"/>
          </a:xfrm>
          <a:prstGeom prst="rect">
            <a:avLst/>
          </a:prstGeom>
        </p:spPr>
        <p:txBody>
          <a:bodyPr wrap="none">
            <a:spAutoFit/>
          </a:bodyPr>
          <a:lstStyle/>
          <a:p>
            <a:r>
              <a:rPr lang="en-US" sz="4000" dirty="0" smtClean="0"/>
              <a:t>Success Criteria </a:t>
            </a:r>
          </a:p>
          <a:p>
            <a:r>
              <a:rPr lang="en-US" dirty="0" smtClean="0">
                <a:solidFill>
                  <a:srgbClr val="FF0000"/>
                </a:solidFill>
              </a:rPr>
              <a:t>If you wish, you can talk these through with your child and tick off.  </a:t>
            </a:r>
            <a:endParaRPr lang="en-US" sz="4000" dirty="0">
              <a:solidFill>
                <a:srgbClr val="FF0000"/>
              </a:solidFill>
            </a:endParaRPr>
          </a:p>
        </p:txBody>
      </p:sp>
      <p:sp>
        <p:nvSpPr>
          <p:cNvPr id="4" name="Rectangle 3"/>
          <p:cNvSpPr/>
          <p:nvPr/>
        </p:nvSpPr>
        <p:spPr>
          <a:xfrm>
            <a:off x="1152658" y="2976634"/>
            <a:ext cx="6860413" cy="3416320"/>
          </a:xfrm>
          <a:prstGeom prst="rect">
            <a:avLst/>
          </a:prstGeom>
        </p:spPr>
        <p:txBody>
          <a:bodyPr wrap="square">
            <a:spAutoFit/>
          </a:bodyPr>
          <a:lstStyle/>
          <a:p>
            <a:pPr marL="285750" indent="-285750">
              <a:buFont typeface="Arial" panose="020B0604020202020204" pitchFamily="34" charset="0"/>
              <a:buChar char="•"/>
            </a:pPr>
            <a:r>
              <a:rPr lang="en-GB" dirty="0"/>
              <a:t>I can choose natural materials for my land art sculpture. </a:t>
            </a:r>
          </a:p>
          <a:p>
            <a:pPr marL="285750" indent="-285750">
              <a:buFont typeface="Arial" panose="020B0604020202020204" pitchFamily="34" charset="0"/>
              <a:buChar char="•"/>
            </a:pPr>
            <a:r>
              <a:rPr lang="en-GB" dirty="0"/>
              <a:t>I can choose how I want to arrange my sculpture.</a:t>
            </a:r>
          </a:p>
          <a:p>
            <a:pPr marL="285750" indent="-285750">
              <a:buFont typeface="Arial" panose="020B0604020202020204" pitchFamily="34" charset="0"/>
              <a:buChar char="•"/>
            </a:pPr>
            <a:r>
              <a:rPr lang="en-GB" dirty="0"/>
              <a:t>I can arrange my materials carefully to make land art. </a:t>
            </a:r>
          </a:p>
          <a:p>
            <a:pPr marL="285750" indent="-285750">
              <a:buFont typeface="Arial" panose="020B0604020202020204" pitchFamily="34" charset="0"/>
              <a:buChar char="•"/>
            </a:pPr>
            <a:r>
              <a:rPr lang="en-GB" dirty="0"/>
              <a:t>I can tell you an interesting fact about Andy Goldsworthy. </a:t>
            </a:r>
          </a:p>
          <a:p>
            <a:pPr marL="285750" indent="-285750">
              <a:buFont typeface="Arial" panose="020B0604020202020204" pitchFamily="34" charset="0"/>
              <a:buChar char="•"/>
            </a:pPr>
            <a:r>
              <a:rPr lang="en-GB" dirty="0"/>
              <a:t>I can tell you something about Andy Goldsworthy’s nature sculptures. </a:t>
            </a:r>
            <a:endParaRPr lang="en-GB" dirty="0" smtClean="0"/>
          </a:p>
          <a:p>
            <a:pPr marL="285750" indent="-285750">
              <a:buFont typeface="Arial" panose="020B0604020202020204" pitchFamily="34" charset="0"/>
              <a:buChar char="•"/>
            </a:pPr>
            <a:endParaRPr lang="en-GB" dirty="0"/>
          </a:p>
          <a:p>
            <a:pPr algn="ctr"/>
            <a:r>
              <a:rPr lang="en-GB" dirty="0" smtClean="0"/>
              <a:t>Well done little one –I hope you have enjoyed learning about Andy Goldsworthy and creating your land art.  I look forward to seeing your wonderful photographs.  See you soon.</a:t>
            </a:r>
          </a:p>
          <a:p>
            <a:pPr algn="ctr"/>
            <a:r>
              <a:rPr lang="en-GB" dirty="0" smtClean="0"/>
              <a:t>God bless</a:t>
            </a:r>
          </a:p>
          <a:p>
            <a:pPr algn="ctr"/>
            <a:r>
              <a:rPr lang="en-GB" dirty="0" smtClean="0"/>
              <a:t>Mrs Limer </a:t>
            </a:r>
            <a:endParaRPr lang="en-GB" dirty="0"/>
          </a:p>
        </p:txBody>
      </p:sp>
    </p:spTree>
    <p:extLst>
      <p:ext uri="{BB962C8B-B14F-4D97-AF65-F5344CB8AC3E}">
        <p14:creationId xmlns:p14="http://schemas.microsoft.com/office/powerpoint/2010/main" val="2954554107"/>
      </p:ext>
    </p:extLst>
  </p:cSld>
  <p:clrMapOvr>
    <a:masterClrMapping/>
  </p:clrMapOvr>
</p:sld>
</file>

<file path=ppt/theme/theme1.xml><?xml version="1.0" encoding="utf-8"?>
<a:theme xmlns:a="http://schemas.openxmlformats.org/drawingml/2006/main" name="Office Theme">
  <a:themeElements>
    <a:clrScheme name="Twinkl Planit">
      <a:dk1>
        <a:srgbClr val="1C1C1C"/>
      </a:dk1>
      <a:lt1>
        <a:srgbClr val="FFFFFF"/>
      </a:lt1>
      <a:dk2>
        <a:srgbClr val="132A8C"/>
      </a:dk2>
      <a:lt2>
        <a:srgbClr val="E2E2E2"/>
      </a:lt2>
      <a:accent1>
        <a:srgbClr val="6B388C"/>
      </a:accent1>
      <a:accent2>
        <a:srgbClr val="E6236A"/>
      </a:accent2>
      <a:accent3>
        <a:srgbClr val="32B3A2"/>
      </a:accent3>
      <a:accent4>
        <a:srgbClr val="A21774"/>
      </a:accent4>
      <a:accent5>
        <a:srgbClr val="14B4E4"/>
      </a:accent5>
      <a:accent6>
        <a:srgbClr val="EE7918"/>
      </a:accent6>
      <a:hlink>
        <a:srgbClr val="14B4E4"/>
      </a:hlink>
      <a:folHlink>
        <a:srgbClr val="86CEFA"/>
      </a:folHlink>
    </a:clrScheme>
    <a:fontScheme name="Twinkl Planit">
      <a:majorFont>
        <a:latin typeface="Sassoon Infant Md"/>
        <a:ea typeface=""/>
        <a:cs typeface=""/>
      </a:majorFont>
      <a:minorFont>
        <a:latin typeface="Sassoon Infant Rg"/>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2116</TotalTime>
  <Words>1522</Words>
  <Application>Microsoft Office PowerPoint</Application>
  <PresentationFormat>On-screen Show (4:3)</PresentationFormat>
  <Paragraphs>133</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Sassoon Infant Md</vt:lpstr>
      <vt:lpstr>Calibri</vt:lpstr>
      <vt:lpstr>Sassoon Infant Rg</vt:lpstr>
      <vt:lpstr>Arial</vt:lpstr>
      <vt:lpstr>BPreplay</vt:lpstr>
      <vt:lpstr>Office Theme</vt:lpstr>
      <vt:lpstr>PowerPoint Presentation</vt:lpstr>
      <vt:lpstr>PowerPoint Presentation</vt:lpstr>
      <vt:lpstr>PowerPoint Presentation</vt:lpstr>
      <vt:lpstr>Sculpture</vt:lpstr>
      <vt:lpstr>Materials</vt:lpstr>
      <vt:lpstr>Andy Goldsworthy</vt:lpstr>
      <vt:lpstr>Andy Goldsworthy</vt:lpstr>
      <vt:lpstr>Andy Goldsworthy</vt:lpstr>
      <vt:lpstr>Andy Goldsworthy</vt:lpstr>
      <vt:lpstr>Land Art</vt:lpstr>
      <vt:lpstr>Land Art</vt:lpstr>
      <vt:lpstr>PowerPoint Presentation</vt:lpstr>
      <vt:lpstr>PowerPoint Presentation</vt:lpstr>
      <vt:lpstr>PowerPoint Presentation</vt:lpstr>
      <vt:lpstr>PowerPoint Presentation</vt:lpstr>
      <vt:lpstr>Challenge Activities</vt:lpstr>
      <vt:lpstr>Challenge Activities</vt:lpstr>
      <vt:lpstr>Challenge Activities</vt:lpstr>
      <vt:lpstr>Challenge Activities</vt:lpstr>
      <vt:lpstr>Challenge Activities</vt:lpstr>
      <vt:lpstr>Main Art Activity- Land Art</vt:lpstr>
      <vt:lpstr>PowerPoint Presentation</vt:lpstr>
      <vt:lpstr>PowerPoint Presentation</vt:lpstr>
      <vt:lpstr>PowerPoint Presentation</vt:lpstr>
      <vt:lpstr>Making Land Art</vt:lpstr>
      <vt:lpstr>Share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Geography</dc:title>
  <dc:creator>Twinkl</dc:creator>
  <cp:lastModifiedBy>J Limer</cp:lastModifiedBy>
  <cp:revision>189</cp:revision>
  <dcterms:created xsi:type="dcterms:W3CDTF">2014-10-01T16:09:27Z</dcterms:created>
  <dcterms:modified xsi:type="dcterms:W3CDTF">2020-04-29T04:54:06Z</dcterms:modified>
</cp:coreProperties>
</file>